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25"/>
  </p:notesMasterIdLst>
  <p:sldIdLst>
    <p:sldId id="288" r:id="rId2"/>
    <p:sldId id="282" r:id="rId3"/>
    <p:sldId id="335" r:id="rId4"/>
    <p:sldId id="289" r:id="rId5"/>
    <p:sldId id="336" r:id="rId6"/>
    <p:sldId id="352" r:id="rId7"/>
    <p:sldId id="353" r:id="rId8"/>
    <p:sldId id="371" r:id="rId9"/>
    <p:sldId id="355" r:id="rId10"/>
    <p:sldId id="358" r:id="rId11"/>
    <p:sldId id="359" r:id="rId12"/>
    <p:sldId id="360" r:id="rId13"/>
    <p:sldId id="372" r:id="rId14"/>
    <p:sldId id="363" r:id="rId15"/>
    <p:sldId id="362" r:id="rId16"/>
    <p:sldId id="364" r:id="rId17"/>
    <p:sldId id="365" r:id="rId18"/>
    <p:sldId id="366" r:id="rId19"/>
    <p:sldId id="367" r:id="rId20"/>
    <p:sldId id="368" r:id="rId21"/>
    <p:sldId id="369" r:id="rId22"/>
    <p:sldId id="370" r:id="rId23"/>
    <p:sldId id="35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lyne Delaney" initials="DD" lastIdx="12" clrIdx="0"/>
  <p:cmAuthor id="2" name="Warren George" initials="WG" lastIdx="4" clrIdx="1"/>
  <p:cmAuthor id="3" name="Sue Austin" initials="SA" lastIdx="4" clrIdx="2"/>
  <p:cmAuthor id="4" name="Sue" initials="S"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04" autoAdjust="0"/>
    <p:restoredTop sz="88967"/>
  </p:normalViewPr>
  <p:slideViewPr>
    <p:cSldViewPr snapToGrid="0">
      <p:cViewPr varScale="1">
        <p:scale>
          <a:sx n="86" d="100"/>
          <a:sy n="86" d="100"/>
        </p:scale>
        <p:origin x="1752" y="200"/>
      </p:cViewPr>
      <p:guideLst>
        <p:guide orient="horz" pos="2160"/>
        <p:guide pos="2880"/>
      </p:guideLst>
    </p:cSldViewPr>
  </p:slideViewPr>
  <p:notesTextViewPr>
    <p:cViewPr>
      <p:scale>
        <a:sx n="1" d="1"/>
        <a:sy n="1" d="1"/>
      </p:scale>
      <p:origin x="0" y="0"/>
    </p:cViewPr>
  </p:notesTextViewPr>
  <p:sorterViewPr>
    <p:cViewPr>
      <p:scale>
        <a:sx n="100" d="100"/>
        <a:sy n="100" d="100"/>
      </p:scale>
      <p:origin x="0" y="-5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C15E67-6132-486A-A3BE-7F9435BCCA55}" type="datetimeFigureOut">
              <a:rPr lang="en-US" smtClean="0"/>
              <a:t>1/16/22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251B9F-0626-4A77-8238-C4888C356DBA}" type="slidenum">
              <a:rPr lang="en-US" smtClean="0"/>
              <a:t>‹#›</a:t>
            </a:fld>
            <a:endParaRPr lang="en-US"/>
          </a:p>
        </p:txBody>
      </p:sp>
    </p:spTree>
    <p:extLst>
      <p:ext uri="{BB962C8B-B14F-4D97-AF65-F5344CB8AC3E}">
        <p14:creationId xmlns:p14="http://schemas.microsoft.com/office/powerpoint/2010/main" val="3838025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E251B9F-0626-4A77-8238-C4888C356DBA}" type="slidenum">
              <a:rPr lang="en-US" smtClean="0"/>
              <a:t>1</a:t>
            </a:fld>
            <a:endParaRPr lang="en-US"/>
          </a:p>
        </p:txBody>
      </p:sp>
    </p:spTree>
    <p:extLst>
      <p:ext uri="{BB962C8B-B14F-4D97-AF65-F5344CB8AC3E}">
        <p14:creationId xmlns:p14="http://schemas.microsoft.com/office/powerpoint/2010/main" val="2235731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3588" y="214313"/>
            <a:ext cx="5284787" cy="3962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SzPct val="25000"/>
              <a:buNone/>
            </a:pPr>
            <a:fld id="{00000000-1234-1234-1234-123412341234}" type="slidenum">
              <a:rPr lang="nl-NL" sz="800" b="0" i="0" u="none" strike="noStrike" cap="none" baseline="0" smtClean="0">
                <a:solidFill>
                  <a:schemeClr val="dk1"/>
                </a:solidFill>
                <a:latin typeface="Arial"/>
                <a:ea typeface="Arial"/>
                <a:cs typeface="Arial"/>
                <a:sym typeface="Arial"/>
              </a:rPr>
              <a:t>2</a:t>
            </a:fld>
            <a:endParaRPr lang="nl-NL" sz="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2781990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763588" y="214313"/>
            <a:ext cx="5284787" cy="39624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a:headEnd type="none" w="med" len="med"/>
            <a:tailEnd type="none" w="med" len="med"/>
          </a:ln>
        </p:spPr>
      </p:sp>
      <p:sp>
        <p:nvSpPr>
          <p:cNvPr id="82" name="Shape 82"/>
          <p:cNvSpPr txBox="1">
            <a:spLocks noGrp="1"/>
          </p:cNvSpPr>
          <p:nvPr>
            <p:ph type="body" idx="1"/>
          </p:nvPr>
        </p:nvSpPr>
        <p:spPr>
          <a:xfrm>
            <a:off x="598487" y="4418012"/>
            <a:ext cx="5610224" cy="4586287"/>
          </a:xfrm>
          <a:prstGeom prst="rect">
            <a:avLst/>
          </a:prstGeom>
          <a:noFill/>
          <a:ln>
            <a:noFill/>
          </a:ln>
        </p:spPr>
        <p:txBody>
          <a:bodyPr lIns="91375" tIns="44875" rIns="91375" bIns="44875" anchor="t" anchorCtr="0">
            <a:noAutofit/>
          </a:bodyPr>
          <a:lstStyle/>
          <a:p>
            <a:pPr marL="177800" marR="0" lvl="0" indent="-177800" algn="l" rtl="0">
              <a:lnSpc>
                <a:spcPct val="130000"/>
              </a:lnSpc>
              <a:spcBef>
                <a:spcPts val="0"/>
              </a:spcBef>
              <a:spcAft>
                <a:spcPts val="0"/>
              </a:spcAft>
              <a:buClr>
                <a:srgbClr val="000000"/>
              </a:buClr>
              <a:buSzPct val="25000"/>
              <a:buFont typeface="Noto Symbol"/>
              <a:buNone/>
            </a:pPr>
            <a:r>
              <a:rPr lang="nl-NL" sz="1000" b="1" i="0" u="none" strike="noStrike" cap="none" baseline="0" dirty="0">
                <a:solidFill>
                  <a:srgbClr val="000000"/>
                </a:solidFill>
                <a:latin typeface="Arial"/>
                <a:ea typeface="Arial"/>
                <a:cs typeface="Arial"/>
                <a:sym typeface="Arial"/>
              </a:rPr>
              <a:t>Technical notes</a:t>
            </a:r>
          </a:p>
          <a:p>
            <a:pPr marL="177800" marR="0" lvl="0" indent="-177800" algn="l" rtl="0">
              <a:spcBef>
                <a:spcPts val="2000"/>
              </a:spcBef>
              <a:spcAft>
                <a:spcPts val="0"/>
              </a:spcAft>
              <a:buClr>
                <a:schemeClr val="dk1"/>
              </a:buClr>
              <a:buSzPct val="25000"/>
              <a:buFont typeface="Noto Symbol"/>
              <a:buNone/>
            </a:pPr>
            <a:r>
              <a:rPr lang="nl-NL" sz="1000" b="0" i="0" u="none" strike="noStrike" cap="none" baseline="0" dirty="0">
                <a:solidFill>
                  <a:schemeClr val="dk1"/>
                </a:solidFill>
                <a:latin typeface="Arial"/>
                <a:ea typeface="Arial"/>
                <a:cs typeface="Arial"/>
                <a:sym typeface="Arial"/>
              </a:rPr>
              <a:t>If applicable, please provide: links, multimedia file names and/or instructions for interactive features.</a:t>
            </a:r>
          </a:p>
        </p:txBody>
      </p:sp>
      <p:sp>
        <p:nvSpPr>
          <p:cNvPr id="83" name="Shape 83"/>
          <p:cNvSpPr txBox="1">
            <a:spLocks noGrp="1"/>
          </p:cNvSpPr>
          <p:nvPr>
            <p:ph type="sldNum" idx="12"/>
          </p:nvPr>
        </p:nvSpPr>
        <p:spPr>
          <a:xfrm>
            <a:off x="6586538" y="9120188"/>
            <a:ext cx="225425" cy="138112"/>
          </a:xfrm>
          <a:prstGeom prst="rect">
            <a:avLst/>
          </a:prstGeom>
          <a:noFill/>
          <a:ln>
            <a:noFill/>
          </a:ln>
        </p:spPr>
        <p:txBody>
          <a:bodyPr lIns="0" tIns="0" rIns="0" bIns="0" anchor="b" anchorCtr="0">
            <a:noAutofit/>
          </a:bodyPr>
          <a:lstStyle/>
          <a:p>
            <a:pPr marL="0" marR="0" lvl="0" indent="0" algn="r" rtl="0">
              <a:spcBef>
                <a:spcPts val="0"/>
              </a:spcBef>
              <a:spcAft>
                <a:spcPts val="0"/>
              </a:spcAft>
              <a:buSzPct val="25000"/>
              <a:buNone/>
            </a:pPr>
            <a:fld id="{00000000-1234-1234-1234-123412341234}" type="slidenum">
              <a:rPr lang="nl-NL" sz="800" b="0" i="0" u="none" strike="noStrike" cap="none" baseline="0">
                <a:solidFill>
                  <a:schemeClr val="dk1"/>
                </a:solidFill>
                <a:latin typeface="Arial"/>
                <a:ea typeface="Arial"/>
                <a:cs typeface="Arial"/>
                <a:sym typeface="Arial"/>
              </a:rPr>
              <a:t>3</a:t>
            </a:fld>
            <a:endParaRPr lang="nl-NL" sz="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368187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3588" y="214313"/>
            <a:ext cx="5284787" cy="3962400"/>
          </a:xfrm>
        </p:spPr>
      </p:sp>
      <p:sp>
        <p:nvSpPr>
          <p:cNvPr id="3" name="Notes Placeholder 2"/>
          <p:cNvSpPr>
            <a:spLocks noGrp="1"/>
          </p:cNvSpPr>
          <p:nvPr>
            <p:ph type="body" idx="1"/>
          </p:nvPr>
        </p:nvSpPr>
        <p:spPr/>
        <p:txBody>
          <a:bodyPr/>
          <a:lstStyle/>
          <a:p>
            <a:pPr marL="63500" indent="0">
              <a:buNone/>
            </a:pPr>
            <a:r>
              <a:rPr lang="en-GB" dirty="0"/>
              <a:t>Design</a:t>
            </a:r>
            <a:r>
              <a:rPr lang="en-GB" baseline="0" dirty="0"/>
              <a:t> note:</a:t>
            </a:r>
          </a:p>
          <a:p>
            <a:pPr marL="63500" indent="0">
              <a:buNone/>
            </a:pPr>
            <a:r>
              <a:rPr lang="en-GB" baseline="0" dirty="0"/>
              <a:t>To build as an “Accordion” in Evolve. With the following text for each of the items:</a:t>
            </a:r>
          </a:p>
          <a:p>
            <a:pPr marL="63500" indent="0">
              <a:buNone/>
            </a:pPr>
            <a:endParaRPr lang="en-GB" baseline="0" dirty="0"/>
          </a:p>
          <a:p>
            <a:pPr marL="63500" indent="0">
              <a:buNone/>
            </a:pPr>
            <a:r>
              <a:rPr lang="en-GB" baseline="0" dirty="0"/>
              <a:t>Personal texts</a:t>
            </a:r>
          </a:p>
          <a:p>
            <a:pPr marL="63500" marR="0" lvl="0" indent="0" algn="l" defTabSz="914400" rtl="0" eaLnBrk="1" fontAlgn="auto" latinLnBrk="0" hangingPunct="1">
              <a:lnSpc>
                <a:spcPct val="100000"/>
              </a:lnSpc>
              <a:spcBef>
                <a:spcPts val="1000"/>
              </a:spcBef>
              <a:spcAft>
                <a:spcPts val="0"/>
              </a:spcAft>
              <a:buClr>
                <a:schemeClr val="dk1"/>
              </a:buClr>
              <a:buSzTx/>
              <a:buFont typeface="Noto Symbol"/>
              <a:buNone/>
              <a:tabLst/>
              <a:defRPr/>
            </a:pPr>
            <a:r>
              <a:rPr lang="en-GB" dirty="0"/>
              <a:t>The audience is family members, friends or groups with a common interest; they may also be directed to oneself. Common themes are everyday interests or the affective needs of individuals. Among the functions of personal texts are describing, narrating, entertaining , recommending. The level of formality required varies between languages.</a:t>
            </a:r>
          </a:p>
          <a:p>
            <a:pPr marL="63500" indent="0">
              <a:buNone/>
            </a:pPr>
            <a:endParaRPr lang="en-GB" baseline="0" dirty="0"/>
          </a:p>
          <a:p>
            <a:pPr marL="63500" indent="0">
              <a:buNone/>
            </a:pPr>
            <a:endParaRPr lang="en-GB" baseline="0" dirty="0"/>
          </a:p>
          <a:p>
            <a:pPr marL="63500" indent="0">
              <a:buNone/>
            </a:pPr>
            <a:r>
              <a:rPr lang="en-GB" baseline="0" dirty="0"/>
              <a:t>Professional texts</a:t>
            </a:r>
          </a:p>
          <a:p>
            <a:pPr marL="63500" marR="0" lvl="0" indent="0" algn="l" defTabSz="914400" rtl="0" eaLnBrk="1" fontAlgn="auto" latinLnBrk="0" hangingPunct="1">
              <a:lnSpc>
                <a:spcPct val="100000"/>
              </a:lnSpc>
              <a:spcBef>
                <a:spcPts val="1000"/>
              </a:spcBef>
              <a:spcAft>
                <a:spcPts val="0"/>
              </a:spcAft>
              <a:buClr>
                <a:schemeClr val="dk1"/>
              </a:buClr>
              <a:buSzTx/>
              <a:buFont typeface="Noto Symbol"/>
              <a:buNone/>
              <a:tabLst/>
              <a:defRPr/>
            </a:pPr>
            <a:r>
              <a:rPr lang="en-GB" dirty="0"/>
              <a:t>The intended audience is one where no personal relationship is assumed between the producer of the text and recipients, but where the producer of the text assumes an interest in the recipient receiving and understanding the message. Professional texts tend to refer to the cognitive needs of individuals, the transfer of knowledge and the logical presentation of information. They employ clear factual language and a formal register. Among their main functions are informing, instructing and explaining.</a:t>
            </a:r>
            <a:endParaRPr lang="en-US" dirty="0"/>
          </a:p>
          <a:p>
            <a:pPr marL="63500" indent="0">
              <a:buNone/>
            </a:pPr>
            <a:endParaRPr lang="en-GB" baseline="0" dirty="0"/>
          </a:p>
          <a:p>
            <a:pPr marL="63500" indent="0">
              <a:buNone/>
            </a:pPr>
            <a:endParaRPr lang="en-GB" baseline="0" dirty="0"/>
          </a:p>
          <a:p>
            <a:pPr marL="63500" indent="0">
              <a:buNone/>
            </a:pPr>
            <a:r>
              <a:rPr lang="en-GB" baseline="0" dirty="0"/>
              <a:t>Mass-media </a:t>
            </a:r>
          </a:p>
          <a:p>
            <a:pPr marL="63500" marR="0" lvl="0" indent="0" algn="l" defTabSz="914400" rtl="0" eaLnBrk="1" fontAlgn="auto" latinLnBrk="0" hangingPunct="1">
              <a:lnSpc>
                <a:spcPct val="100000"/>
              </a:lnSpc>
              <a:spcBef>
                <a:spcPts val="1000"/>
              </a:spcBef>
              <a:spcAft>
                <a:spcPts val="0"/>
              </a:spcAft>
              <a:buClr>
                <a:schemeClr val="dk1"/>
              </a:buClr>
              <a:buSzTx/>
              <a:buFont typeface="Noto Symbol"/>
              <a:buNone/>
              <a:tabLst/>
              <a:defRPr/>
            </a:pPr>
            <a:r>
              <a:rPr lang="en-GB" dirty="0"/>
              <a:t>These are created for distribution to an extensive audience, based on an interest on the part of the producer of the text; the audience, and their interest in the content, is largely unknown. Mass media texts tend to be demonstrate the need of the producer to project authority, desirability or exclusivity. They reflect a conscious choice of a particular medium or technology appropriate to reach the targeted audience. The level of formality in these texts will vary according to linguistic and socio-cultural norms of the target language.</a:t>
            </a:r>
            <a:endParaRPr lang="en-US" dirty="0"/>
          </a:p>
          <a:p>
            <a:pPr marL="63500" indent="0">
              <a:buNone/>
            </a:pPr>
            <a:endParaRPr lang="en-GB" baseline="0" dirty="0"/>
          </a:p>
          <a:p>
            <a:pPr marL="63500" indent="0">
              <a:buNone/>
            </a:pPr>
            <a:endParaRPr lang="en-GB"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SzPct val="25000"/>
              <a:buNone/>
            </a:pPr>
            <a:fld id="{00000000-1234-1234-1234-123412341234}" type="slidenum">
              <a:rPr lang="nl-NL" sz="800" b="0" i="0" u="none" strike="noStrike" cap="none" baseline="0" smtClean="0">
                <a:solidFill>
                  <a:schemeClr val="dk1"/>
                </a:solidFill>
                <a:latin typeface="Arial"/>
                <a:ea typeface="Arial"/>
                <a:cs typeface="Arial"/>
                <a:sym typeface="Arial"/>
              </a:rPr>
              <a:t>4</a:t>
            </a:fld>
            <a:endParaRPr lang="nl-NL" sz="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240934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C6158-0D5F-8943-BEDD-2D10E1445CF0}"/>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US"/>
          </a:p>
        </p:txBody>
      </p:sp>
      <p:sp>
        <p:nvSpPr>
          <p:cNvPr id="3" name="Subtitle 2">
            <a:extLst>
              <a:ext uri="{FF2B5EF4-FFF2-40B4-BE49-F238E27FC236}">
                <a16:creationId xmlns:a16="http://schemas.microsoft.com/office/drawing/2014/main" id="{1FAA79B8-9266-F44F-B3B5-08FCD341246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1100847-CCDF-164E-977E-C5FA76EDAA0A}"/>
              </a:ext>
            </a:extLst>
          </p:cNvPr>
          <p:cNvSpPr>
            <a:spLocks noGrp="1"/>
          </p:cNvSpPr>
          <p:nvPr>
            <p:ph type="dt" sz="half" idx="10"/>
          </p:nvPr>
        </p:nvSpPr>
        <p:spPr/>
        <p:txBody>
          <a:bodyPr/>
          <a:lstStyle/>
          <a:p>
            <a:fld id="{E82E381A-A7B0-4432-B68C-FEDA2B781F86}" type="datetime1">
              <a:rPr lang="en-US" smtClean="0"/>
              <a:t>1/16/22</a:t>
            </a:fld>
            <a:endParaRPr lang="en-US" dirty="0"/>
          </a:p>
        </p:txBody>
      </p:sp>
      <p:sp>
        <p:nvSpPr>
          <p:cNvPr id="5" name="Footer Placeholder 4">
            <a:extLst>
              <a:ext uri="{FF2B5EF4-FFF2-40B4-BE49-F238E27FC236}">
                <a16:creationId xmlns:a16="http://schemas.microsoft.com/office/drawing/2014/main" id="{EEA9B18A-D8ED-914F-A4BD-D34B010501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F8CBE1-727F-4443-9594-30C5585659CE}"/>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1353029471"/>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0DD0F-CE22-AE4C-8A54-A79EDA14B24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573ECA1-7A3D-C444-AEA6-5A737857DB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F9D46CE-3485-9246-AA55-AB72C96F0E66}"/>
              </a:ext>
            </a:extLst>
          </p:cNvPr>
          <p:cNvSpPr>
            <a:spLocks noGrp="1"/>
          </p:cNvSpPr>
          <p:nvPr>
            <p:ph type="dt" sz="half" idx="10"/>
          </p:nvPr>
        </p:nvSpPr>
        <p:spPr/>
        <p:txBody>
          <a:bodyPr/>
          <a:lstStyle/>
          <a:p>
            <a:fld id="{E82E381A-A7B0-4432-B68C-FEDA2B781F86}" type="datetime1">
              <a:rPr lang="en-US" smtClean="0"/>
              <a:t>1/16/22</a:t>
            </a:fld>
            <a:endParaRPr lang="en-US" dirty="0"/>
          </a:p>
        </p:txBody>
      </p:sp>
      <p:sp>
        <p:nvSpPr>
          <p:cNvPr id="5" name="Footer Placeholder 4">
            <a:extLst>
              <a:ext uri="{FF2B5EF4-FFF2-40B4-BE49-F238E27FC236}">
                <a16:creationId xmlns:a16="http://schemas.microsoft.com/office/drawing/2014/main" id="{8732A31D-A2A3-7340-8C25-825F3459CDE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151AC9-D12C-A34D-889A-03A6D6E8B83A}"/>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869088658"/>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519383-14A0-934F-A010-703A74EB66E3}"/>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94F7D96-1FF8-1445-A781-6BE3E5FEAD89}"/>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F52B26A-1268-4A42-8665-070EA346186F}"/>
              </a:ext>
            </a:extLst>
          </p:cNvPr>
          <p:cNvSpPr>
            <a:spLocks noGrp="1"/>
          </p:cNvSpPr>
          <p:nvPr>
            <p:ph type="dt" sz="half" idx="10"/>
          </p:nvPr>
        </p:nvSpPr>
        <p:spPr/>
        <p:txBody>
          <a:bodyPr/>
          <a:lstStyle/>
          <a:p>
            <a:fld id="{E82E381A-A7B0-4432-B68C-FEDA2B781F86}" type="datetime1">
              <a:rPr lang="en-US" smtClean="0"/>
              <a:t>1/16/22</a:t>
            </a:fld>
            <a:endParaRPr lang="en-US" dirty="0"/>
          </a:p>
        </p:txBody>
      </p:sp>
      <p:sp>
        <p:nvSpPr>
          <p:cNvPr id="5" name="Footer Placeholder 4">
            <a:extLst>
              <a:ext uri="{FF2B5EF4-FFF2-40B4-BE49-F238E27FC236}">
                <a16:creationId xmlns:a16="http://schemas.microsoft.com/office/drawing/2014/main" id="{9BE98CA3-6A22-FA4C-B5AA-E40A8ACB96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CC9650-5D47-5B47-801A-4FB41130F9B6}"/>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107715441"/>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22902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45174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649" y="324000"/>
            <a:ext cx="7884000" cy="925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399649" y="1440000"/>
            <a:ext cx="3240000" cy="4464000"/>
          </a:xfrm>
        </p:spPr>
        <p:txBody>
          <a:bodyPr/>
          <a:lstStyle>
            <a:lvl1pPr>
              <a:defRPr sz="2600" baseline="0"/>
            </a:lvl1pPr>
            <a:lvl2pPr>
              <a:defRPr sz="2600" baseline="0"/>
            </a:lvl2pPr>
            <a:lvl3pPr>
              <a:defRPr sz="2600" baseline="0"/>
            </a:lvl3pPr>
            <a:lvl4pPr>
              <a:defRPr sz="2600" baseline="0"/>
            </a:lvl4pPr>
            <a:lvl5pPr>
              <a:defRPr sz="26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56000" y="1440000"/>
            <a:ext cx="4464000" cy="534797"/>
          </a:xfrm>
        </p:spPr>
        <p:txBody>
          <a:bodyPr/>
          <a:lstStyle>
            <a:lvl1pPr marL="0" indent="0">
              <a:buNone/>
              <a:defRPr sz="2600" b="1">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2E542-7B3B-4A83-BCA5-73AC18846380}" type="datetime1">
              <a:rPr lang="en-US" smtClean="0"/>
              <a:t>1/16/22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9D276-0773-4D18-AA3C-0CB5DD7BBF88}" type="slidenum">
              <a:rPr lang="en-US" smtClean="0"/>
              <a:t>‹#›</a:t>
            </a:fld>
            <a:endParaRPr lang="en-US"/>
          </a:p>
        </p:txBody>
      </p:sp>
      <p:sp>
        <p:nvSpPr>
          <p:cNvPr id="8" name="Content Placeholder 2"/>
          <p:cNvSpPr>
            <a:spLocks noGrp="1"/>
          </p:cNvSpPr>
          <p:nvPr>
            <p:ph idx="13"/>
          </p:nvPr>
        </p:nvSpPr>
        <p:spPr>
          <a:xfrm>
            <a:off x="755650" y="2123998"/>
            <a:ext cx="4464350" cy="3780002"/>
          </a:xfrm>
        </p:spPr>
        <p:txBody>
          <a:bodyPr/>
          <a:lstStyle>
            <a:lvl1pPr>
              <a:defRPr sz="2600" baseline="0"/>
            </a:lvl1pPr>
            <a:lvl2pPr>
              <a:defRPr sz="2600" baseline="0"/>
            </a:lvl2pPr>
            <a:lvl3pPr>
              <a:defRPr sz="2600" baseline="0"/>
            </a:lvl3pPr>
            <a:lvl4pPr>
              <a:defRPr sz="2600" baseline="0"/>
            </a:lvl4pPr>
            <a:lvl5pPr>
              <a:defRPr sz="26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50495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IB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userDrawn="1"/>
        </p:nvSpPr>
        <p:spPr>
          <a:xfrm>
            <a:off x="5004000" y="6516000"/>
            <a:ext cx="2439538" cy="128240"/>
          </a:xfrm>
          <a:prstGeom prst="rect">
            <a:avLst/>
          </a:prstGeom>
          <a:noFill/>
        </p:spPr>
        <p:txBody>
          <a:bodyPr wrap="square" lIns="0" tIns="0" rIns="0" bIns="0" rtlCol="0">
            <a:spAutoFit/>
          </a:bodyPr>
          <a:lstStyle/>
          <a:p>
            <a:pPr>
              <a:lnSpc>
                <a:spcPts val="1000"/>
              </a:lnSpc>
            </a:pPr>
            <a:r>
              <a:rPr lang="en-GB" sz="700" dirty="0">
                <a:solidFill>
                  <a:schemeClr val="bg1"/>
                </a:solidFill>
                <a:latin typeface="Arial" panose="020B0604020202020204" pitchFamily="34" charset="0"/>
                <a:cs typeface="Arial" panose="020B0604020202020204" pitchFamily="34" charset="0"/>
              </a:rPr>
              <a:t>© International Baccalaureate Organization 2016 </a:t>
            </a:r>
          </a:p>
        </p:txBody>
      </p:sp>
      <p:sp>
        <p:nvSpPr>
          <p:cNvPr id="5" name="TextBox 4"/>
          <p:cNvSpPr txBox="1"/>
          <p:nvPr userDrawn="1"/>
        </p:nvSpPr>
        <p:spPr>
          <a:xfrm>
            <a:off x="5004000" y="6660000"/>
            <a:ext cx="3849700" cy="107722"/>
          </a:xfrm>
          <a:prstGeom prst="rect">
            <a:avLst/>
          </a:prstGeom>
          <a:noFill/>
        </p:spPr>
        <p:txBody>
          <a:bodyPr wrap="square" lIns="0" tIns="0" rIns="0" bIns="0" rtlCol="0">
            <a:spAutoFit/>
          </a:bodyPr>
          <a:lstStyle/>
          <a:p>
            <a:r>
              <a:rPr lang="en-US" sz="700" dirty="0">
                <a:solidFill>
                  <a:schemeClr val="bg1"/>
                </a:solidFill>
                <a:latin typeface="Arial" panose="020B0604020202020204" pitchFamily="34" charset="0"/>
                <a:cs typeface="Arial" panose="020B0604020202020204" pitchFamily="34" charset="0"/>
              </a:rPr>
              <a:t>International Baccalaureate</a:t>
            </a:r>
            <a:r>
              <a:rPr lang="en-US" sz="700" baseline="30000" dirty="0">
                <a:solidFill>
                  <a:schemeClr val="bg1"/>
                </a:solidFill>
                <a:latin typeface="Arial" panose="020B0604020202020204" pitchFamily="34" charset="0"/>
                <a:cs typeface="Arial" panose="020B0604020202020204" pitchFamily="34" charset="0"/>
              </a:rPr>
              <a:t>®</a:t>
            </a:r>
            <a:r>
              <a:rPr lang="en-US" sz="700" dirty="0">
                <a:solidFill>
                  <a:schemeClr val="bg1"/>
                </a:solidFill>
                <a:latin typeface="Arial" panose="020B0604020202020204" pitchFamily="34" charset="0"/>
                <a:cs typeface="Arial" panose="020B0604020202020204" pitchFamily="34" charset="0"/>
              </a:rPr>
              <a:t> | </a:t>
            </a:r>
            <a:r>
              <a:rPr lang="en-US" sz="700" dirty="0" err="1">
                <a:solidFill>
                  <a:schemeClr val="bg1"/>
                </a:solidFill>
                <a:latin typeface="Arial" panose="020B0604020202020204" pitchFamily="34" charset="0"/>
                <a:cs typeface="Arial" panose="020B0604020202020204" pitchFamily="34" charset="0"/>
              </a:rPr>
              <a:t>Baccalauréat</a:t>
            </a:r>
            <a:r>
              <a:rPr lang="en-US" sz="700" dirty="0">
                <a:solidFill>
                  <a:schemeClr val="bg1"/>
                </a:solidFill>
                <a:latin typeface="Arial" panose="020B0604020202020204" pitchFamily="34" charset="0"/>
                <a:cs typeface="Arial" panose="020B0604020202020204" pitchFamily="34" charset="0"/>
              </a:rPr>
              <a:t> International</a:t>
            </a:r>
            <a:r>
              <a:rPr lang="en-US" sz="700" baseline="30000" dirty="0">
                <a:solidFill>
                  <a:schemeClr val="bg1"/>
                </a:solidFill>
                <a:latin typeface="Arial" panose="020B0604020202020204" pitchFamily="34" charset="0"/>
                <a:cs typeface="Arial" panose="020B0604020202020204" pitchFamily="34" charset="0"/>
              </a:rPr>
              <a:t>®</a:t>
            </a:r>
            <a:r>
              <a:rPr lang="en-US" sz="700" dirty="0">
                <a:solidFill>
                  <a:schemeClr val="bg1"/>
                </a:solidFill>
                <a:latin typeface="Arial" panose="020B0604020202020204" pitchFamily="34" charset="0"/>
                <a:cs typeface="Arial" panose="020B0604020202020204" pitchFamily="34" charset="0"/>
              </a:rPr>
              <a:t> | </a:t>
            </a:r>
            <a:r>
              <a:rPr lang="en-US" sz="700" dirty="0" err="1">
                <a:solidFill>
                  <a:schemeClr val="bg1"/>
                </a:solidFill>
                <a:latin typeface="Arial" panose="020B0604020202020204" pitchFamily="34" charset="0"/>
                <a:cs typeface="Arial" panose="020B0604020202020204" pitchFamily="34" charset="0"/>
              </a:rPr>
              <a:t>Bachillerato</a:t>
            </a:r>
            <a:r>
              <a:rPr lang="en-US" sz="700" dirty="0">
                <a:solidFill>
                  <a:schemeClr val="bg1"/>
                </a:solidFill>
                <a:latin typeface="Arial" panose="020B0604020202020204" pitchFamily="34" charset="0"/>
                <a:cs typeface="Arial" panose="020B0604020202020204" pitchFamily="34" charset="0"/>
              </a:rPr>
              <a:t> </a:t>
            </a:r>
            <a:r>
              <a:rPr lang="en-US" sz="700" dirty="0" err="1">
                <a:solidFill>
                  <a:schemeClr val="bg1"/>
                </a:solidFill>
                <a:latin typeface="Arial" panose="020B0604020202020204" pitchFamily="34" charset="0"/>
                <a:cs typeface="Arial" panose="020B0604020202020204" pitchFamily="34" charset="0"/>
              </a:rPr>
              <a:t>Internacional</a:t>
            </a:r>
            <a:r>
              <a:rPr lang="en-US" sz="700" baseline="300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02199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A6944-0C54-784C-AF6D-912131E31C1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F81FA5E-CE5D-A448-9924-0F6ED3532CD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0727DDD-224C-6C45-8791-495D797B9379}"/>
              </a:ext>
            </a:extLst>
          </p:cNvPr>
          <p:cNvSpPr>
            <a:spLocks noGrp="1"/>
          </p:cNvSpPr>
          <p:nvPr>
            <p:ph type="dt" sz="half" idx="10"/>
          </p:nvPr>
        </p:nvSpPr>
        <p:spPr/>
        <p:txBody>
          <a:bodyPr/>
          <a:lstStyle/>
          <a:p>
            <a:fld id="{5599D01A-C3AC-4BBA-A15F-D6767F13ED90}" type="datetime1">
              <a:rPr lang="en-US" smtClean="0"/>
              <a:t>1/16/22</a:t>
            </a:fld>
            <a:endParaRPr lang="en-US"/>
          </a:p>
        </p:txBody>
      </p:sp>
      <p:sp>
        <p:nvSpPr>
          <p:cNvPr id="5" name="Footer Placeholder 4">
            <a:extLst>
              <a:ext uri="{FF2B5EF4-FFF2-40B4-BE49-F238E27FC236}">
                <a16:creationId xmlns:a16="http://schemas.microsoft.com/office/drawing/2014/main" id="{AD2AB84B-E482-9F4E-99D0-4277ED9A0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215E2-FCB1-C343-81F3-C72DF63BD1A8}"/>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353276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70FEB-F6C8-9F46-A7FB-CA508CF208F9}"/>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79E93F5-30B9-F348-9DB6-4761854DC4E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3202618-1372-7C40-B7F7-AB6347FD9D9C}"/>
              </a:ext>
            </a:extLst>
          </p:cNvPr>
          <p:cNvSpPr>
            <a:spLocks noGrp="1"/>
          </p:cNvSpPr>
          <p:nvPr>
            <p:ph type="dt" sz="half" idx="10"/>
          </p:nvPr>
        </p:nvSpPr>
        <p:spPr/>
        <p:txBody>
          <a:bodyPr/>
          <a:lstStyle/>
          <a:p>
            <a:fld id="{E82E381A-A7B0-4432-B68C-FEDA2B781F86}" type="datetime1">
              <a:rPr lang="en-US" smtClean="0"/>
              <a:t>1/16/22</a:t>
            </a:fld>
            <a:endParaRPr lang="en-US" dirty="0"/>
          </a:p>
        </p:txBody>
      </p:sp>
      <p:sp>
        <p:nvSpPr>
          <p:cNvPr id="5" name="Footer Placeholder 4">
            <a:extLst>
              <a:ext uri="{FF2B5EF4-FFF2-40B4-BE49-F238E27FC236}">
                <a16:creationId xmlns:a16="http://schemas.microsoft.com/office/drawing/2014/main" id="{F30223DB-C1A9-7C4D-9267-9CE920903A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3B5995-0632-5949-BC2B-477A2E221FBB}"/>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3889068627"/>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1DA05-A445-304A-912B-BA7419970DF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A7C7BF8-FAE2-4843-BE49-A1460FAF114C}"/>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FFA5A3A-85CB-B748-A5B0-1FF5D664E76B}"/>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EC5F739-E2D8-9245-BFB4-1FD0B532FB4A}"/>
              </a:ext>
            </a:extLst>
          </p:cNvPr>
          <p:cNvSpPr>
            <a:spLocks noGrp="1"/>
          </p:cNvSpPr>
          <p:nvPr>
            <p:ph type="dt" sz="half" idx="10"/>
          </p:nvPr>
        </p:nvSpPr>
        <p:spPr/>
        <p:txBody>
          <a:bodyPr/>
          <a:lstStyle/>
          <a:p>
            <a:fld id="{B41B39DD-65F1-4356-B782-EFABAFD04910}" type="datetime1">
              <a:rPr lang="en-US" smtClean="0"/>
              <a:t>1/16/22</a:t>
            </a:fld>
            <a:endParaRPr lang="en-US"/>
          </a:p>
        </p:txBody>
      </p:sp>
      <p:sp>
        <p:nvSpPr>
          <p:cNvPr id="6" name="Footer Placeholder 5">
            <a:extLst>
              <a:ext uri="{FF2B5EF4-FFF2-40B4-BE49-F238E27FC236}">
                <a16:creationId xmlns:a16="http://schemas.microsoft.com/office/drawing/2014/main" id="{90A10D8B-10B2-5C40-85C0-D2D6369BA9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0AE030-1CFA-8A4F-A4A6-09939400B822}"/>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348784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42A84-C71F-E24D-873A-682B54F1D3BE}"/>
              </a:ext>
            </a:extLst>
          </p:cNvPr>
          <p:cNvSpPr>
            <a:spLocks noGrp="1"/>
          </p:cNvSpPr>
          <p:nvPr>
            <p:ph type="title"/>
          </p:nvPr>
        </p:nvSpPr>
        <p:spPr>
          <a:xfrm>
            <a:off x="629841" y="365126"/>
            <a:ext cx="78867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531A2CE-1B30-F743-8A0A-9EC37E883D6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65C62B00-3363-2F45-BC1B-94281C672059}"/>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DDB7C06-7FDD-864F-84A6-A140D2CB582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2AC8A813-777E-2242-8F4F-59634A46D4F9}"/>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E7387C-C526-6141-9216-68C96D7DE1D7}"/>
              </a:ext>
            </a:extLst>
          </p:cNvPr>
          <p:cNvSpPr>
            <a:spLocks noGrp="1"/>
          </p:cNvSpPr>
          <p:nvPr>
            <p:ph type="dt" sz="half" idx="10"/>
          </p:nvPr>
        </p:nvSpPr>
        <p:spPr/>
        <p:txBody>
          <a:bodyPr/>
          <a:lstStyle/>
          <a:p>
            <a:endParaRPr lang="en-GB"/>
          </a:p>
        </p:txBody>
      </p:sp>
      <p:sp>
        <p:nvSpPr>
          <p:cNvPr id="8" name="Footer Placeholder 7">
            <a:extLst>
              <a:ext uri="{FF2B5EF4-FFF2-40B4-BE49-F238E27FC236}">
                <a16:creationId xmlns:a16="http://schemas.microsoft.com/office/drawing/2014/main" id="{4323A066-D742-1342-AE5F-2AB254887AB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50DBE96-CC14-784E-8B9E-1F27DE288FFE}"/>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9502721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0DADC-8BFB-B44C-BEAF-F7C73050654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FD36C3D-0211-0D40-B4E9-E49E85646116}"/>
              </a:ext>
            </a:extLst>
          </p:cNvPr>
          <p:cNvSpPr>
            <a:spLocks noGrp="1"/>
          </p:cNvSpPr>
          <p:nvPr>
            <p:ph type="dt" sz="half" idx="10"/>
          </p:nvPr>
        </p:nvSpPr>
        <p:spPr/>
        <p:txBody>
          <a:bodyPr/>
          <a:lstStyle/>
          <a:p>
            <a:fld id="{3848AB6F-1521-44F9-BDA1-B03EBC6190A1}" type="datetime1">
              <a:rPr lang="en-US" smtClean="0"/>
              <a:t>1/16/22</a:t>
            </a:fld>
            <a:endParaRPr lang="en-US"/>
          </a:p>
        </p:txBody>
      </p:sp>
      <p:sp>
        <p:nvSpPr>
          <p:cNvPr id="4" name="Footer Placeholder 3">
            <a:extLst>
              <a:ext uri="{FF2B5EF4-FFF2-40B4-BE49-F238E27FC236}">
                <a16:creationId xmlns:a16="http://schemas.microsoft.com/office/drawing/2014/main" id="{A05DF280-2DED-3F47-AA44-90AA71C53D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620819-E7CA-3142-806E-D3BDA4A4DA85}"/>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358803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6E786-0D21-4F46-9539-14A0541821AC}"/>
              </a:ext>
            </a:extLst>
          </p:cNvPr>
          <p:cNvSpPr>
            <a:spLocks noGrp="1"/>
          </p:cNvSpPr>
          <p:nvPr>
            <p:ph type="dt" sz="half" idx="10"/>
          </p:nvPr>
        </p:nvSpPr>
        <p:spPr/>
        <p:txBody>
          <a:bodyPr/>
          <a:lstStyle/>
          <a:p>
            <a:fld id="{58AAF56A-8EA0-4643-897A-E6B72C5E2EFF}" type="datetime1">
              <a:rPr lang="en-US" smtClean="0"/>
              <a:t>1/16/22</a:t>
            </a:fld>
            <a:endParaRPr lang="en-US"/>
          </a:p>
        </p:txBody>
      </p:sp>
      <p:sp>
        <p:nvSpPr>
          <p:cNvPr id="3" name="Footer Placeholder 2">
            <a:extLst>
              <a:ext uri="{FF2B5EF4-FFF2-40B4-BE49-F238E27FC236}">
                <a16:creationId xmlns:a16="http://schemas.microsoft.com/office/drawing/2014/main" id="{4D7DDB74-9D7D-BD49-8E84-DD68BD7CE8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E7C1EF-271A-224A-A6ED-D2D387AF0F6F}"/>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116166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5FD4-8EDA-2142-B36D-1A56990228A8}"/>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F8CAD25-F9E3-2F47-B0AD-531DBB6910E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E3EA8F3-F1C9-9D44-9144-DE7FC3B27E5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3D2D65B0-9C2C-AC48-9526-A74F5132ADD7}"/>
              </a:ext>
            </a:extLst>
          </p:cNvPr>
          <p:cNvSpPr>
            <a:spLocks noGrp="1"/>
          </p:cNvSpPr>
          <p:nvPr>
            <p:ph type="dt" sz="half" idx="10"/>
          </p:nvPr>
        </p:nvSpPr>
        <p:spPr/>
        <p:txBody>
          <a:bodyPr/>
          <a:lstStyle/>
          <a:p>
            <a:fld id="{E82E381A-A7B0-4432-B68C-FEDA2B781F86}" type="datetime1">
              <a:rPr lang="en-US" smtClean="0"/>
              <a:t>1/16/22</a:t>
            </a:fld>
            <a:endParaRPr lang="en-US" dirty="0"/>
          </a:p>
        </p:txBody>
      </p:sp>
      <p:sp>
        <p:nvSpPr>
          <p:cNvPr id="6" name="Footer Placeholder 5">
            <a:extLst>
              <a:ext uri="{FF2B5EF4-FFF2-40B4-BE49-F238E27FC236}">
                <a16:creationId xmlns:a16="http://schemas.microsoft.com/office/drawing/2014/main" id="{B0872B9A-21A5-5A43-BC2D-A4DD768584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F48537-5CE2-594C-8B09-8C3C1F45F508}"/>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3524027412"/>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1CEA5-E54C-C648-A4B9-DAD8EB7D54B1}"/>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E363FF4-FA19-7F45-A285-C16C8ED5F8E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FD6F2867-9B76-A94E-A69A-BA1D9E80EC3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E487EC7E-3EFA-F540-85F6-BE51800AA6A0}"/>
              </a:ext>
            </a:extLst>
          </p:cNvPr>
          <p:cNvSpPr>
            <a:spLocks noGrp="1"/>
          </p:cNvSpPr>
          <p:nvPr>
            <p:ph type="dt" sz="half" idx="10"/>
          </p:nvPr>
        </p:nvSpPr>
        <p:spPr/>
        <p:txBody>
          <a:bodyPr/>
          <a:lstStyle/>
          <a:p>
            <a:fld id="{E82E381A-A7B0-4432-B68C-FEDA2B781F86}" type="datetime1">
              <a:rPr lang="en-US" smtClean="0"/>
              <a:t>1/16/22</a:t>
            </a:fld>
            <a:endParaRPr lang="en-US" dirty="0"/>
          </a:p>
        </p:txBody>
      </p:sp>
      <p:sp>
        <p:nvSpPr>
          <p:cNvPr id="6" name="Footer Placeholder 5">
            <a:extLst>
              <a:ext uri="{FF2B5EF4-FFF2-40B4-BE49-F238E27FC236}">
                <a16:creationId xmlns:a16="http://schemas.microsoft.com/office/drawing/2014/main" id="{E981C263-BF31-D14C-A714-96DB6C93C8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CC8B0AF-ED9B-6645-B25E-140E6193B8D3}"/>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1238852156"/>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C18AFA-6CEC-9248-916A-17A8E931B5D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A5F457C-A76E-C140-8152-99433382431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E16279F-2EDD-4B4D-99A4-60AB9F21D57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2E381A-A7B0-4432-B68C-FEDA2B781F86}" type="datetime1">
              <a:rPr lang="en-US" smtClean="0"/>
              <a:t>1/16/22</a:t>
            </a:fld>
            <a:endParaRPr lang="en-US" dirty="0"/>
          </a:p>
        </p:txBody>
      </p:sp>
      <p:sp>
        <p:nvSpPr>
          <p:cNvPr id="5" name="Footer Placeholder 4">
            <a:extLst>
              <a:ext uri="{FF2B5EF4-FFF2-40B4-BE49-F238E27FC236}">
                <a16:creationId xmlns:a16="http://schemas.microsoft.com/office/drawing/2014/main" id="{068013B8-746A-1343-AB0F-68F0C8EC8D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5B6A936-6F1F-C941-955A-5EDA967E37F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A9D276-0773-4D18-AA3C-0CB5DD7BBF88}" type="slidenum">
              <a:rPr lang="en-US" smtClean="0"/>
              <a:pPr/>
              <a:t>‹#›</a:t>
            </a:fld>
            <a:endParaRPr lang="en-US" dirty="0"/>
          </a:p>
        </p:txBody>
      </p:sp>
      <p:sp>
        <p:nvSpPr>
          <p:cNvPr id="7" name="TextBox 6">
            <a:extLst>
              <a:ext uri="{FF2B5EF4-FFF2-40B4-BE49-F238E27FC236}">
                <a16:creationId xmlns:a16="http://schemas.microsoft.com/office/drawing/2014/main" id="{761715DF-6F0E-5C49-8D9A-6C1F68169637}"/>
              </a:ext>
            </a:extLst>
          </p:cNvPr>
          <p:cNvSpPr txBox="1"/>
          <p:nvPr userDrawn="1"/>
        </p:nvSpPr>
        <p:spPr>
          <a:xfrm>
            <a:off x="5004000" y="6516000"/>
            <a:ext cx="2439538" cy="128240"/>
          </a:xfrm>
          <a:prstGeom prst="rect">
            <a:avLst/>
          </a:prstGeom>
          <a:noFill/>
        </p:spPr>
        <p:txBody>
          <a:bodyPr wrap="square" lIns="0" tIns="0" rIns="0" bIns="0" rtlCol="0">
            <a:spAutoFit/>
          </a:bodyPr>
          <a:lstStyle/>
          <a:p>
            <a:pPr>
              <a:lnSpc>
                <a:spcPts val="1000"/>
              </a:lnSpc>
            </a:pPr>
            <a:r>
              <a:rPr lang="en-GB" sz="700" dirty="0">
                <a:solidFill>
                  <a:schemeClr val="tx2"/>
                </a:solidFill>
                <a:latin typeface="Arial" panose="020B0604020202020204" pitchFamily="34" charset="0"/>
                <a:cs typeface="Arial" panose="020B0604020202020204" pitchFamily="34" charset="0"/>
              </a:rPr>
              <a:t>© International Baccalaureate Organization 2016 </a:t>
            </a:r>
          </a:p>
        </p:txBody>
      </p:sp>
    </p:spTree>
    <p:extLst>
      <p:ext uri="{BB962C8B-B14F-4D97-AF65-F5344CB8AC3E}">
        <p14:creationId xmlns:p14="http://schemas.microsoft.com/office/powerpoint/2010/main" val="400020965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668" r:id="rId14"/>
    <p:sldLayoutId id="2147483661" r:id="rId15"/>
  </p:sldLayoutIdLst>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t>Paper 2</a:t>
            </a:r>
          </a:p>
        </p:txBody>
      </p:sp>
      <p:sp>
        <p:nvSpPr>
          <p:cNvPr id="5" name="Content Placeholder 4"/>
          <p:cNvSpPr>
            <a:spLocks noGrp="1"/>
          </p:cNvSpPr>
          <p:nvPr>
            <p:ph idx="1"/>
          </p:nvPr>
        </p:nvSpPr>
        <p:spPr>
          <a:xfrm>
            <a:off x="756000" y="1934270"/>
            <a:ext cx="7884000" cy="4464000"/>
          </a:xfrm>
        </p:spPr>
        <p:txBody>
          <a:bodyPr>
            <a:normAutofit fontScale="92500"/>
          </a:bodyPr>
          <a:lstStyle/>
          <a:p>
            <a:pPr marL="0" indent="0">
              <a:spcAft>
                <a:spcPts val="600"/>
              </a:spcAft>
              <a:buNone/>
            </a:pPr>
            <a:r>
              <a:rPr lang="en-GB" sz="2400" dirty="0">
                <a:solidFill>
                  <a:srgbClr val="002060"/>
                </a:solidFill>
              </a:rPr>
              <a:t>Paper 2 will consist of comprehension exercises on </a:t>
            </a:r>
            <a:r>
              <a:rPr lang="en-GB" sz="2400" dirty="0">
                <a:solidFill>
                  <a:schemeClr val="accent4"/>
                </a:solidFill>
              </a:rPr>
              <a:t>three audio passages </a:t>
            </a:r>
            <a:r>
              <a:rPr lang="en-GB" sz="2400" dirty="0">
                <a:solidFill>
                  <a:srgbClr val="002060"/>
                </a:solidFill>
              </a:rPr>
              <a:t>and</a:t>
            </a:r>
            <a:r>
              <a:rPr lang="en-GB" sz="2400" dirty="0"/>
              <a:t> </a:t>
            </a:r>
            <a:r>
              <a:rPr lang="en-GB" sz="2400" dirty="0">
                <a:solidFill>
                  <a:schemeClr val="accent4"/>
                </a:solidFill>
              </a:rPr>
              <a:t>three written texts</a:t>
            </a:r>
            <a:r>
              <a:rPr lang="en-GB" sz="2400" dirty="0">
                <a:solidFill>
                  <a:schemeClr val="tx1"/>
                </a:solidFill>
              </a:rPr>
              <a:t>,</a:t>
            </a:r>
            <a:r>
              <a:rPr lang="en-GB" sz="2400" dirty="0">
                <a:solidFill>
                  <a:schemeClr val="accent4"/>
                </a:solidFill>
              </a:rPr>
              <a:t> </a:t>
            </a:r>
            <a:r>
              <a:rPr lang="en-GB" sz="2400" dirty="0">
                <a:solidFill>
                  <a:srgbClr val="002060"/>
                </a:solidFill>
              </a:rPr>
              <a:t>drawn from all five themes:</a:t>
            </a:r>
          </a:p>
          <a:p>
            <a:pPr marL="0" indent="0">
              <a:lnSpc>
                <a:spcPct val="150000"/>
              </a:lnSpc>
              <a:spcAft>
                <a:spcPts val="600"/>
              </a:spcAft>
              <a:buNone/>
            </a:pPr>
            <a:r>
              <a:rPr lang="en-GB" sz="2400" b="1" dirty="0">
                <a:solidFill>
                  <a:srgbClr val="002060"/>
                </a:solidFill>
              </a:rPr>
              <a:t> Identity</a:t>
            </a:r>
          </a:p>
          <a:p>
            <a:pPr marL="0" indent="0">
              <a:lnSpc>
                <a:spcPct val="150000"/>
              </a:lnSpc>
              <a:spcAft>
                <a:spcPts val="600"/>
              </a:spcAft>
              <a:buNone/>
            </a:pPr>
            <a:r>
              <a:rPr lang="en-GB" sz="2400" b="1" dirty="0">
                <a:solidFill>
                  <a:srgbClr val="002060"/>
                </a:solidFill>
              </a:rPr>
              <a:t>         Experiences</a:t>
            </a:r>
          </a:p>
          <a:p>
            <a:pPr marL="0" indent="0">
              <a:lnSpc>
                <a:spcPct val="150000"/>
              </a:lnSpc>
              <a:spcAft>
                <a:spcPts val="600"/>
              </a:spcAft>
              <a:buNone/>
            </a:pPr>
            <a:r>
              <a:rPr lang="en-GB" sz="2400" b="1" dirty="0">
                <a:solidFill>
                  <a:srgbClr val="002060"/>
                </a:solidFill>
              </a:rPr>
              <a:t>                     Human ingenuity</a:t>
            </a:r>
          </a:p>
          <a:p>
            <a:pPr marL="0" indent="0">
              <a:lnSpc>
                <a:spcPct val="150000"/>
              </a:lnSpc>
              <a:spcAft>
                <a:spcPts val="600"/>
              </a:spcAft>
              <a:buNone/>
            </a:pPr>
            <a:r>
              <a:rPr lang="en-GB" sz="2400" b="1" dirty="0">
                <a:solidFill>
                  <a:srgbClr val="002060"/>
                </a:solidFill>
              </a:rPr>
              <a:t>                                    Social organization</a:t>
            </a:r>
          </a:p>
          <a:p>
            <a:pPr marL="0" indent="0">
              <a:lnSpc>
                <a:spcPct val="150000"/>
              </a:lnSpc>
              <a:spcAft>
                <a:spcPts val="600"/>
              </a:spcAft>
              <a:buNone/>
            </a:pPr>
            <a:r>
              <a:rPr lang="en-GB" sz="2400" b="1" dirty="0">
                <a:solidFill>
                  <a:srgbClr val="002060"/>
                </a:solidFill>
              </a:rPr>
              <a:t>                                                  Sharing the planet</a:t>
            </a:r>
          </a:p>
          <a:p>
            <a:pPr marL="0" indent="0">
              <a:spcAft>
                <a:spcPts val="600"/>
              </a:spcAft>
              <a:buNone/>
            </a:pPr>
            <a:endParaRPr lang="en-GB" sz="2000" dirty="0">
              <a:solidFill>
                <a:srgbClr val="7030A0"/>
              </a:solidFill>
            </a:endParaRPr>
          </a:p>
        </p:txBody>
      </p:sp>
      <p:sp>
        <p:nvSpPr>
          <p:cNvPr id="3" name="Date Placeholder 2"/>
          <p:cNvSpPr>
            <a:spLocks noGrp="1"/>
          </p:cNvSpPr>
          <p:nvPr>
            <p:ph type="dt" sz="half" idx="10"/>
          </p:nvPr>
        </p:nvSpPr>
        <p:spPr/>
        <p:txBody>
          <a:bodyPr/>
          <a:lstStyle/>
          <a:p>
            <a:fld id="{3848AB6F-1521-44F9-BDA1-B03EBC6190A1}" type="datetime1">
              <a:rPr lang="en-US" smtClean="0"/>
              <a:t>1/16/22</a:t>
            </a:fld>
            <a:endParaRPr lang="en-US"/>
          </a:p>
        </p:txBody>
      </p:sp>
      <p:sp>
        <p:nvSpPr>
          <p:cNvPr id="4" name="Slide Number Placeholder 3"/>
          <p:cNvSpPr>
            <a:spLocks noGrp="1"/>
          </p:cNvSpPr>
          <p:nvPr>
            <p:ph type="sldNum" sz="quarter" idx="12"/>
          </p:nvPr>
        </p:nvSpPr>
        <p:spPr/>
        <p:txBody>
          <a:bodyPr/>
          <a:lstStyle/>
          <a:p>
            <a:fld id="{90A9D276-0773-4D18-AA3C-0CB5DD7BBF88}" type="slidenum">
              <a:rPr lang="en-US" smtClean="0"/>
              <a:t>1</a:t>
            </a:fld>
            <a:endParaRPr lang="en-US"/>
          </a:p>
        </p:txBody>
      </p:sp>
    </p:spTree>
    <p:extLst>
      <p:ext uri="{BB962C8B-B14F-4D97-AF65-F5344CB8AC3E}">
        <p14:creationId xmlns:p14="http://schemas.microsoft.com/office/powerpoint/2010/main" val="3144724403"/>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666" y="253444"/>
            <a:ext cx="7884000" cy="925792"/>
          </a:xfrm>
        </p:spPr>
        <p:txBody>
          <a:bodyPr>
            <a:normAutofit fontScale="90000"/>
          </a:bodyPr>
          <a:lstStyle/>
          <a:p>
            <a:r>
              <a:rPr lang="zh-CN" altLang="en-US" dirty="0"/>
              <a:t>原生态材料哪里去找</a:t>
            </a:r>
            <a:br>
              <a:rPr lang="en-US" altLang="zh-CN" dirty="0"/>
            </a:br>
            <a:endParaRPr kumimoji="1" lang="zh-CN" altLang="en-US" dirty="0"/>
          </a:p>
        </p:txBody>
      </p:sp>
      <p:sp>
        <p:nvSpPr>
          <p:cNvPr id="3" name="Content Placeholder 2"/>
          <p:cNvSpPr>
            <a:spLocks noGrp="1"/>
          </p:cNvSpPr>
          <p:nvPr>
            <p:ph idx="1"/>
          </p:nvPr>
        </p:nvSpPr>
        <p:spPr/>
        <p:txBody>
          <a:bodyPr/>
          <a:lstStyle/>
          <a:p>
            <a:r>
              <a:rPr lang="zh-CN" altLang="en-US" dirty="0"/>
              <a:t>三篇文章，一定是来自不同的国家和地区</a:t>
            </a:r>
            <a:endParaRPr lang="en-US" altLang="zh-CN" dirty="0"/>
          </a:p>
          <a:p>
            <a:r>
              <a:rPr lang="en-US" altLang="zh-CN" dirty="0"/>
              <a:t>1.</a:t>
            </a:r>
            <a:r>
              <a:rPr lang="zh-CN" altLang="en-US" dirty="0"/>
              <a:t>中国大陆</a:t>
            </a:r>
            <a:endParaRPr lang="en-US" altLang="zh-CN" dirty="0"/>
          </a:p>
          <a:p>
            <a:r>
              <a:rPr lang="zh-CN" altLang="zh-CN" dirty="0"/>
              <a:t>2</a:t>
            </a:r>
            <a:r>
              <a:rPr lang="en-US" altLang="zh-CN" dirty="0"/>
              <a:t>. </a:t>
            </a:r>
            <a:r>
              <a:rPr lang="zh-CN" altLang="en-US" dirty="0"/>
              <a:t>香港，</a:t>
            </a:r>
            <a:r>
              <a:rPr lang="en-US" altLang="zh-CN" dirty="0"/>
              <a:t> </a:t>
            </a:r>
            <a:r>
              <a:rPr lang="zh-CN" altLang="en-US" dirty="0"/>
              <a:t>澳门，台湾</a:t>
            </a:r>
            <a:endParaRPr lang="en-US" altLang="zh-CN" dirty="0"/>
          </a:p>
          <a:p>
            <a:r>
              <a:rPr lang="zh-CN" altLang="zh-CN" dirty="0"/>
              <a:t>3</a:t>
            </a:r>
            <a:r>
              <a:rPr lang="en-US" altLang="zh-CN" dirty="0"/>
              <a:t>. </a:t>
            </a:r>
            <a:r>
              <a:rPr lang="zh-CN" altLang="en-US" dirty="0"/>
              <a:t>新加坡，</a:t>
            </a:r>
            <a:r>
              <a:rPr lang="en-US" altLang="zh-CN" dirty="0"/>
              <a:t> </a:t>
            </a:r>
            <a:r>
              <a:rPr lang="zh-CN" altLang="en-US" dirty="0"/>
              <a:t>马来西亚</a:t>
            </a:r>
            <a:endParaRPr lang="en-US" altLang="zh-CN" dirty="0"/>
          </a:p>
          <a:p>
            <a:r>
              <a:rPr lang="zh-CN" altLang="zh-CN" dirty="0"/>
              <a:t>4</a:t>
            </a:r>
            <a:r>
              <a:rPr lang="en-US" altLang="zh-CN" dirty="0"/>
              <a:t>.</a:t>
            </a:r>
            <a:r>
              <a:rPr lang="zh-CN" altLang="en-US" dirty="0"/>
              <a:t>海外的中文报纸杂志</a:t>
            </a:r>
            <a:endParaRPr lang="en-US" altLang="zh-CN" dirty="0"/>
          </a:p>
          <a:p>
            <a:r>
              <a:rPr lang="zh-CN" altLang="en-US" dirty="0"/>
              <a:t>报纸、杂志，广告单，博客， 教材</a:t>
            </a:r>
          </a:p>
          <a:p>
            <a:r>
              <a:rPr lang="zh-CN" altLang="en-US" dirty="0"/>
              <a:t>网络博客</a:t>
            </a:r>
            <a:endParaRPr lang="en-US" altLang="zh-CN" dirty="0"/>
          </a:p>
          <a:p>
            <a:r>
              <a:rPr lang="zh-CN" altLang="en-US" dirty="0"/>
              <a:t>去看下过去考卷列出的网站</a:t>
            </a:r>
            <a:endParaRPr lang="en-US" altLang="zh-CN" dirty="0"/>
          </a:p>
          <a:p>
            <a:r>
              <a:rPr lang="zh-CN" altLang="en-US" dirty="0"/>
              <a:t>自己编写， 改写</a:t>
            </a:r>
          </a:p>
          <a:p>
            <a:r>
              <a:rPr lang="zh-CN" altLang="en-US" dirty="0"/>
              <a:t>身边随手拿到，看到的</a:t>
            </a:r>
            <a:endParaRPr lang="en-US" altLang="zh-CN" dirty="0"/>
          </a:p>
          <a:p>
            <a:endParaRPr lang="en-US" altLang="zh-CN" dirty="0"/>
          </a:p>
          <a:p>
            <a:endParaRPr lang="en-US" altLang="zh-CN" dirty="0"/>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10</a:t>
            </a:fld>
            <a:endParaRPr lang="en-US"/>
          </a:p>
        </p:txBody>
      </p:sp>
    </p:spTree>
    <p:extLst>
      <p:ext uri="{BB962C8B-B14F-4D97-AF65-F5344CB8AC3E}">
        <p14:creationId xmlns:p14="http://schemas.microsoft.com/office/powerpoint/2010/main" val="37205980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2000"/>
                                        <p:tgtEl>
                                          <p:spTgt spid="3">
                                            <p:txEl>
                                              <p:pRg st="2" end="2"/>
                                            </p:txEl>
                                          </p:spTgt>
                                        </p:tgtEl>
                                      </p:cBhvr>
                                    </p:animEffect>
                                    <p:anim calcmode="lin" valueType="num">
                                      <p:cBhvr>
                                        <p:cTn id="25"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3">
                                            <p:txEl>
                                              <p:pRg st="3" end="3"/>
                                            </p:txEl>
                                          </p:spTgt>
                                        </p:tgtEl>
                                        <p:attrNameLst>
                                          <p:attrName>style.visibility</p:attrName>
                                        </p:attrNameLst>
                                      </p:cBhvr>
                                      <p:to>
                                        <p:strVal val="visible"/>
                                      </p:to>
                                    </p:set>
                                    <p:anim by="(-#ppt_w*2)" calcmode="lin" valueType="num">
                                      <p:cBhvr rctx="PPT">
                                        <p:cTn id="31" dur="500" autoRev="1" fill="hold">
                                          <p:stCondLst>
                                            <p:cond delay="0"/>
                                          </p:stCondLst>
                                        </p:cTn>
                                        <p:tgtEl>
                                          <p:spTgt spid="3">
                                            <p:txEl>
                                              <p:pRg st="3" end="3"/>
                                            </p:txEl>
                                          </p:spTgt>
                                        </p:tgtEl>
                                        <p:attrNameLst>
                                          <p:attrName>ppt_w</p:attrName>
                                        </p:attrNameLst>
                                      </p:cBhvr>
                                    </p:anim>
                                    <p:anim by="(#ppt_w*0.50)" calcmode="lin" valueType="num">
                                      <p:cBhvr>
                                        <p:cTn id="32" dur="500" decel="50000" autoRev="1" fill="hold">
                                          <p:stCondLst>
                                            <p:cond delay="0"/>
                                          </p:stCondLst>
                                        </p:cTn>
                                        <p:tgtEl>
                                          <p:spTgt spid="3">
                                            <p:txEl>
                                              <p:pRg st="3" end="3"/>
                                            </p:txEl>
                                          </p:spTgt>
                                        </p:tgtEl>
                                        <p:attrNameLst>
                                          <p:attrName>ppt_x</p:attrName>
                                        </p:attrNameLst>
                                      </p:cBhvr>
                                    </p:anim>
                                    <p:anim from="(-#ppt_h/2)" to="(#ppt_y)" calcmode="lin" valueType="num">
                                      <p:cBhvr>
                                        <p:cTn id="33" dur="1000" fill="hold">
                                          <p:stCondLst>
                                            <p:cond delay="0"/>
                                          </p:stCondLst>
                                        </p:cTn>
                                        <p:tgtEl>
                                          <p:spTgt spid="3">
                                            <p:txEl>
                                              <p:pRg st="3" end="3"/>
                                            </p:txEl>
                                          </p:spTgt>
                                        </p:tgtEl>
                                        <p:attrNameLst>
                                          <p:attrName>ppt_y</p:attrName>
                                        </p:attrNameLst>
                                      </p:cBhvr>
                                    </p:anim>
                                    <p:animRot by="21600000">
                                      <p:cBhvr>
                                        <p:cTn id="34" dur="1000" fill="hold">
                                          <p:stCondLst>
                                            <p:cond delay="0"/>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2000"/>
                                        <p:tgtEl>
                                          <p:spTgt spid="3">
                                            <p:txEl>
                                              <p:pRg st="4" end="4"/>
                                            </p:txEl>
                                          </p:spTgt>
                                        </p:tgtEl>
                                      </p:cBhvr>
                                    </p:animEffect>
                                    <p:anim calcmode="lin" valueType="num">
                                      <p:cBhvr>
                                        <p:cTn id="40"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2000"/>
                                        <p:tgtEl>
                                          <p:spTgt spid="3">
                                            <p:txEl>
                                              <p:pRg st="5" end="5"/>
                                            </p:txEl>
                                          </p:spTgt>
                                        </p:tgtEl>
                                      </p:cBhvr>
                                    </p:animEffect>
                                    <p:anim calcmode="lin" valueType="num">
                                      <p:cBhvr>
                                        <p:cTn id="48" dur="2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49"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0" dur="2000" fill="hold"/>
                                        <p:tgtEl>
                                          <p:spTgt spid="3">
                                            <p:txEl>
                                              <p:pRg st="5" end="5"/>
                                            </p:txEl>
                                          </p:spTgt>
                                        </p:tgtEl>
                                        <p:attrNameLst>
                                          <p:attrName>ppt_w</p:attrName>
                                        </p:attrNameLst>
                                      </p:cBhvr>
                                      <p:tavLst>
                                        <p:tav tm="0">
                                          <p:val>
                                            <p:fltVal val="0"/>
                                          </p:val>
                                        </p:tav>
                                        <p:tav tm="100000">
                                          <p:val>
                                            <p:strVal val="#ppt_w"/>
                                          </p:val>
                                        </p:tav>
                                      </p:tavLst>
                                    </p:anim>
                                  </p:childTnLst>
                                </p:cTn>
                              </p:par>
                              <p:par>
                                <p:cTn id="51" presetID="35" presetClass="entr" presetSubtype="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2000"/>
                                        <p:tgtEl>
                                          <p:spTgt spid="3">
                                            <p:txEl>
                                              <p:pRg st="6" end="6"/>
                                            </p:txEl>
                                          </p:spTgt>
                                        </p:tgtEl>
                                      </p:cBhvr>
                                    </p:animEffect>
                                    <p:anim calcmode="lin" valueType="num">
                                      <p:cBhvr>
                                        <p:cTn id="54"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55"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6" dur="2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57" fill="hold">
                      <p:stCondLst>
                        <p:cond delay="indefinite"/>
                      </p:stCondLst>
                      <p:childTnLst>
                        <p:par>
                          <p:cTn id="58" fill="hold">
                            <p:stCondLst>
                              <p:cond delay="0"/>
                            </p:stCondLst>
                            <p:childTnLst>
                              <p:par>
                                <p:cTn id="59" presetID="15"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64" dur="1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5" fill="hold">
                      <p:stCondLst>
                        <p:cond delay="indefinite"/>
                      </p:stCondLst>
                      <p:childTnLst>
                        <p:par>
                          <p:cTn id="66" fill="hold">
                            <p:stCondLst>
                              <p:cond delay="0"/>
                            </p:stCondLst>
                            <p:childTnLst>
                              <p:par>
                                <p:cTn id="67" presetID="15" presetClass="entr" presetSubtype="0" fill="hold"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 calcmode="lin" valueType="num">
                                      <p:cBhvr>
                                        <p:cTn id="6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72" dur="1000" fill="hold"/>
                                        <p:tgtEl>
                                          <p:spTgt spid="3">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3" fill="hold">
                      <p:stCondLst>
                        <p:cond delay="indefinite"/>
                      </p:stCondLst>
                      <p:childTnLst>
                        <p:par>
                          <p:cTn id="74" fill="hold">
                            <p:stCondLst>
                              <p:cond delay="0"/>
                            </p:stCondLst>
                            <p:childTnLst>
                              <p:par>
                                <p:cTn id="75" presetID="15" presetClass="entr" presetSubtype="0" fill="hold"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 calcmode="lin" valueType="num">
                                      <p:cBhvr>
                                        <p:cTn id="7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9" dur="1000" fill="hold"/>
                                        <p:tgtEl>
                                          <p:spTgt spid="3">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80" dur="1000" fill="hold"/>
                                        <p:tgtEl>
                                          <p:spTgt spid="3">
                                            <p:txEl>
                                              <p:pRg st="9" end="9"/>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一定有不明白的字</a:t>
            </a:r>
            <a:r>
              <a:rPr lang="en-US" altLang="zh-CN" dirty="0"/>
              <a:t> </a:t>
            </a:r>
            <a:r>
              <a:rPr lang="zh-CN" altLang="en-US" dirty="0"/>
              <a:t>，怎么办？</a:t>
            </a:r>
            <a:endParaRPr kumimoji="1" lang="zh-CN" altLang="en-US" dirty="0"/>
          </a:p>
        </p:txBody>
      </p:sp>
      <p:sp>
        <p:nvSpPr>
          <p:cNvPr id="3" name="Content Placeholder 2"/>
          <p:cNvSpPr>
            <a:spLocks noGrp="1"/>
          </p:cNvSpPr>
          <p:nvPr>
            <p:ph idx="1"/>
          </p:nvPr>
        </p:nvSpPr>
        <p:spPr/>
        <p:txBody>
          <a:bodyPr/>
          <a:lstStyle/>
          <a:p>
            <a:r>
              <a:rPr lang="zh-CN" altLang="en-US" dirty="0"/>
              <a:t>一般都有</a:t>
            </a:r>
            <a:r>
              <a:rPr lang="en-US" altLang="zh-CN" dirty="0"/>
              <a:t>25%</a:t>
            </a:r>
            <a:r>
              <a:rPr lang="zh-CN" altLang="en-US" dirty="0"/>
              <a:t>学生不懂的词汇</a:t>
            </a:r>
            <a:endParaRPr lang="en-US" altLang="zh-CN" dirty="0"/>
          </a:p>
          <a:p>
            <a:r>
              <a:rPr lang="zh-CN" altLang="en-US" dirty="0"/>
              <a:t>这个讯息给我们带来什么信息？</a:t>
            </a:r>
            <a:endParaRPr lang="en-US" altLang="zh-CN" dirty="0"/>
          </a:p>
          <a:p>
            <a:r>
              <a:rPr lang="en-US" altLang="zh-CN" dirty="0"/>
              <a:t> </a:t>
            </a:r>
            <a:r>
              <a:rPr lang="zh-CN" altLang="en-US" dirty="0"/>
              <a:t>考试技巧</a:t>
            </a:r>
            <a:endParaRPr lang="en-US" altLang="zh-CN" dirty="0"/>
          </a:p>
          <a:p>
            <a:r>
              <a:rPr lang="zh-CN" altLang="en-US" dirty="0"/>
              <a:t>平时训练</a:t>
            </a:r>
            <a:endParaRPr lang="en-US" altLang="zh-CN" dirty="0"/>
          </a:p>
          <a:p>
            <a:r>
              <a:rPr lang="zh-CN" altLang="en-US" dirty="0"/>
              <a:t>我们老师选材料的时候，是不是也要故意留一些生词吓唬一下学生？</a:t>
            </a:r>
            <a:endParaRPr lang="en-US" altLang="zh-CN" dirty="0"/>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11</a:t>
            </a:fld>
            <a:endParaRPr lang="en-US"/>
          </a:p>
        </p:txBody>
      </p:sp>
    </p:spTree>
    <p:extLst>
      <p:ext uri="{BB962C8B-B14F-4D97-AF65-F5344CB8AC3E}">
        <p14:creationId xmlns:p14="http://schemas.microsoft.com/office/powerpoint/2010/main" val="167111517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2"/>
                                        </p:tgtEl>
                                        <p:attrNameLst>
                                          <p:attrName>stroke.color</p:attrName>
                                        </p:attrNameLst>
                                      </p:cBhvr>
                                      <p:to>
                                        <a:schemeClr val="accent2"/>
                                      </p:to>
                                    </p:animClr>
                                    <p:set>
                                      <p:cBhvr>
                                        <p:cTn id="7" dur="2000" fill="hold"/>
                                        <p:tgtEl>
                                          <p:spTgt spid="2"/>
                                        </p:tgtEl>
                                        <p:attrNameLst>
                                          <p:attrName>stroke.on</p:attrName>
                                        </p:attrNameLst>
                                      </p:cBhvr>
                                      <p:to>
                                        <p:strVal val="true"/>
                                      </p:to>
                                    </p:se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9" presetClass="entr" presetSubtype="1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2" dur="5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1" fill="hold">
                      <p:stCondLst>
                        <p:cond delay="indefinite"/>
                      </p:stCondLst>
                      <p:childTnLst>
                        <p:par>
                          <p:cTn id="32" fill="hold">
                            <p:stCondLst>
                              <p:cond delay="0"/>
                            </p:stCondLst>
                            <p:childTnLst>
                              <p:par>
                                <p:cTn id="33" presetID="30"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800" decel="100000"/>
                                        <p:tgtEl>
                                          <p:spTgt spid="3">
                                            <p:txEl>
                                              <p:pRg st="3" end="3"/>
                                            </p:txEl>
                                          </p:spTgt>
                                        </p:tgtEl>
                                      </p:cBhvr>
                                    </p:animEffect>
                                    <p:anim calcmode="lin" valueType="num">
                                      <p:cBhvr>
                                        <p:cTn id="36"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7"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38"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39"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0"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down)">
                                      <p:cBhvr>
                                        <p:cTn id="45" dur="580">
                                          <p:stCondLst>
                                            <p:cond delay="0"/>
                                          </p:stCondLst>
                                        </p:cTn>
                                        <p:tgtEl>
                                          <p:spTgt spid="3">
                                            <p:txEl>
                                              <p:pRg st="4" end="4"/>
                                            </p:txEl>
                                          </p:spTgt>
                                        </p:tgtEl>
                                      </p:cBhvr>
                                    </p:animEffect>
                                    <p:anim calcmode="lin" valueType="num">
                                      <p:cBhvr>
                                        <p:cTn id="4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4" end="4"/>
                                            </p:txEl>
                                          </p:spTgt>
                                        </p:tgtEl>
                                      </p:cBhvr>
                                      <p:to x="100000" y="60000"/>
                                    </p:animScale>
                                    <p:animScale>
                                      <p:cBhvr>
                                        <p:cTn id="52" dur="166" decel="50000">
                                          <p:stCondLst>
                                            <p:cond delay="676"/>
                                          </p:stCondLst>
                                        </p:cTn>
                                        <p:tgtEl>
                                          <p:spTgt spid="3">
                                            <p:txEl>
                                              <p:pRg st="4" end="4"/>
                                            </p:txEl>
                                          </p:spTgt>
                                        </p:tgtEl>
                                      </p:cBhvr>
                                      <p:to x="100000" y="100000"/>
                                    </p:animScale>
                                    <p:animScale>
                                      <p:cBhvr>
                                        <p:cTn id="53" dur="26">
                                          <p:stCondLst>
                                            <p:cond delay="1312"/>
                                          </p:stCondLst>
                                        </p:cTn>
                                        <p:tgtEl>
                                          <p:spTgt spid="3">
                                            <p:txEl>
                                              <p:pRg st="4" end="4"/>
                                            </p:txEl>
                                          </p:spTgt>
                                        </p:tgtEl>
                                      </p:cBhvr>
                                      <p:to x="100000" y="80000"/>
                                    </p:animScale>
                                    <p:animScale>
                                      <p:cBhvr>
                                        <p:cTn id="54" dur="166" decel="50000">
                                          <p:stCondLst>
                                            <p:cond delay="1338"/>
                                          </p:stCondLst>
                                        </p:cTn>
                                        <p:tgtEl>
                                          <p:spTgt spid="3">
                                            <p:txEl>
                                              <p:pRg st="4" end="4"/>
                                            </p:txEl>
                                          </p:spTgt>
                                        </p:tgtEl>
                                      </p:cBhvr>
                                      <p:to x="100000" y="100000"/>
                                    </p:animScale>
                                    <p:animScale>
                                      <p:cBhvr>
                                        <p:cTn id="55" dur="26">
                                          <p:stCondLst>
                                            <p:cond delay="1642"/>
                                          </p:stCondLst>
                                        </p:cTn>
                                        <p:tgtEl>
                                          <p:spTgt spid="3">
                                            <p:txEl>
                                              <p:pRg st="4" end="4"/>
                                            </p:txEl>
                                          </p:spTgt>
                                        </p:tgtEl>
                                      </p:cBhvr>
                                      <p:to x="100000" y="90000"/>
                                    </p:animScale>
                                    <p:animScale>
                                      <p:cBhvr>
                                        <p:cTn id="56" dur="166" decel="50000">
                                          <p:stCondLst>
                                            <p:cond delay="1668"/>
                                          </p:stCondLst>
                                        </p:cTn>
                                        <p:tgtEl>
                                          <p:spTgt spid="3">
                                            <p:txEl>
                                              <p:pRg st="4" end="4"/>
                                            </p:txEl>
                                          </p:spTgt>
                                        </p:tgtEl>
                                      </p:cBhvr>
                                      <p:to x="100000" y="100000"/>
                                    </p:animScale>
                                    <p:animScale>
                                      <p:cBhvr>
                                        <p:cTn id="57" dur="26">
                                          <p:stCondLst>
                                            <p:cond delay="1808"/>
                                          </p:stCondLst>
                                        </p:cTn>
                                        <p:tgtEl>
                                          <p:spTgt spid="3">
                                            <p:txEl>
                                              <p:pRg st="4" end="4"/>
                                            </p:txEl>
                                          </p:spTgt>
                                        </p:tgtEl>
                                      </p:cBhvr>
                                      <p:to x="100000" y="95000"/>
                                    </p:animScale>
                                    <p:animScale>
                                      <p:cBhvr>
                                        <p:cTn id="58"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过去考卷的利用</a:t>
            </a:r>
            <a:endParaRPr kumimoji="1" lang="zh-CN" altLang="en-US" dirty="0"/>
          </a:p>
        </p:txBody>
      </p:sp>
      <p:sp>
        <p:nvSpPr>
          <p:cNvPr id="3" name="Content Placeholder 2"/>
          <p:cNvSpPr>
            <a:spLocks noGrp="1"/>
          </p:cNvSpPr>
          <p:nvPr>
            <p:ph idx="1"/>
          </p:nvPr>
        </p:nvSpPr>
        <p:spPr/>
        <p:txBody>
          <a:bodyPr/>
          <a:lstStyle/>
          <a:p>
            <a:r>
              <a:rPr lang="zh-CN" altLang="en-US" dirty="0"/>
              <a:t>难道只是用作模拟考试用吗？</a:t>
            </a:r>
            <a:endParaRPr lang="en-US" altLang="zh-CN" dirty="0"/>
          </a:p>
          <a:p>
            <a:r>
              <a:rPr lang="zh-CN" altLang="en-US" dirty="0"/>
              <a:t>错，</a:t>
            </a:r>
            <a:r>
              <a:rPr lang="en-US" altLang="zh-CN" dirty="0"/>
              <a:t> </a:t>
            </a:r>
            <a:r>
              <a:rPr lang="zh-CN" altLang="en-US" dirty="0"/>
              <a:t>教学中就可以用。随时随地用！</a:t>
            </a:r>
            <a:endParaRPr lang="en-US" altLang="zh-CN" dirty="0"/>
          </a:p>
          <a:p>
            <a:endParaRPr lang="en-US" altLang="zh-CN" dirty="0"/>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12</a:t>
            </a:fld>
            <a:endParaRPr lang="en-US"/>
          </a:p>
        </p:txBody>
      </p:sp>
    </p:spTree>
    <p:extLst>
      <p:ext uri="{BB962C8B-B14F-4D97-AF65-F5344CB8AC3E}">
        <p14:creationId xmlns:p14="http://schemas.microsoft.com/office/powerpoint/2010/main" val="190131957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xmlns:p14="http://schemas.microsoft.com/office/powerpoint/2010/mai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nodeType="clickEffect">
                                  <p:stCondLst>
                                    <p:cond delay="0"/>
                                  </p:stCondLst>
                                  <p:childTnLst>
                                    <p:animRot by="21600000">
                                      <p:cBhvr>
                                        <p:cTn id="15" dur="2000" fill="hold"/>
                                        <p:tgtEl>
                                          <p:spTgt spid="3">
                                            <p:txEl>
                                              <p:pRg st="1" end="1"/>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10" presetClass="emph" presetSubtype="0" fill="hold" nodeType="clickEffect">
                                  <p:stCondLst>
                                    <p:cond delay="0"/>
                                  </p:stCondLst>
                                  <p:childTnLst>
                                    <p:anim calcmode="discrete" valueType="str">
                                      <p:cBhvr override="childStyle">
                                        <p:cTn id="19" dur="2000" fill="hold"/>
                                        <p:tgtEl>
                                          <p:spTgt spid="3">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1"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80">
                                          <p:stCondLst>
                                            <p:cond delay="0"/>
                                          </p:stCondLst>
                                        </p:cTn>
                                        <p:tgtEl>
                                          <p:spTgt spid="2"/>
                                        </p:tgtEl>
                                      </p:cBhvr>
                                    </p:animEffect>
                                    <p:anim calcmode="lin" valueType="num">
                                      <p:cBhvr>
                                        <p:cTn id="2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0" dur="26">
                                          <p:stCondLst>
                                            <p:cond delay="650"/>
                                          </p:stCondLst>
                                        </p:cTn>
                                        <p:tgtEl>
                                          <p:spTgt spid="2"/>
                                        </p:tgtEl>
                                      </p:cBhvr>
                                      <p:to x="100000" y="60000"/>
                                    </p:animScale>
                                    <p:animScale>
                                      <p:cBhvr>
                                        <p:cTn id="31" dur="166" decel="50000">
                                          <p:stCondLst>
                                            <p:cond delay="676"/>
                                          </p:stCondLst>
                                        </p:cTn>
                                        <p:tgtEl>
                                          <p:spTgt spid="2"/>
                                        </p:tgtEl>
                                      </p:cBhvr>
                                      <p:to x="100000" y="100000"/>
                                    </p:animScale>
                                    <p:animScale>
                                      <p:cBhvr>
                                        <p:cTn id="32" dur="26">
                                          <p:stCondLst>
                                            <p:cond delay="1312"/>
                                          </p:stCondLst>
                                        </p:cTn>
                                        <p:tgtEl>
                                          <p:spTgt spid="2"/>
                                        </p:tgtEl>
                                      </p:cBhvr>
                                      <p:to x="100000" y="80000"/>
                                    </p:animScale>
                                    <p:animScale>
                                      <p:cBhvr>
                                        <p:cTn id="33" dur="166" decel="50000">
                                          <p:stCondLst>
                                            <p:cond delay="1338"/>
                                          </p:stCondLst>
                                        </p:cTn>
                                        <p:tgtEl>
                                          <p:spTgt spid="2"/>
                                        </p:tgtEl>
                                      </p:cBhvr>
                                      <p:to x="100000" y="100000"/>
                                    </p:animScale>
                                    <p:animScale>
                                      <p:cBhvr>
                                        <p:cTn id="34" dur="26">
                                          <p:stCondLst>
                                            <p:cond delay="1642"/>
                                          </p:stCondLst>
                                        </p:cTn>
                                        <p:tgtEl>
                                          <p:spTgt spid="2"/>
                                        </p:tgtEl>
                                      </p:cBhvr>
                                      <p:to x="100000" y="90000"/>
                                    </p:animScale>
                                    <p:animScale>
                                      <p:cBhvr>
                                        <p:cTn id="35" dur="166" decel="50000">
                                          <p:stCondLst>
                                            <p:cond delay="1668"/>
                                          </p:stCondLst>
                                        </p:cTn>
                                        <p:tgtEl>
                                          <p:spTgt spid="2"/>
                                        </p:tgtEl>
                                      </p:cBhvr>
                                      <p:to x="100000" y="100000"/>
                                    </p:animScale>
                                    <p:animScale>
                                      <p:cBhvr>
                                        <p:cTn id="36" dur="26">
                                          <p:stCondLst>
                                            <p:cond delay="1808"/>
                                          </p:stCondLst>
                                        </p:cTn>
                                        <p:tgtEl>
                                          <p:spTgt spid="2"/>
                                        </p:tgtEl>
                                      </p:cBhvr>
                                      <p:to x="100000" y="95000"/>
                                    </p:animScale>
                                    <p:animScale>
                                      <p:cBhvr>
                                        <p:cTn id="37"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来自一线老师的建议</a:t>
            </a:r>
            <a:endParaRPr kumimoji="1" lang="zh-CN" altLang="en-US" dirty="0"/>
          </a:p>
        </p:txBody>
      </p:sp>
      <p:sp>
        <p:nvSpPr>
          <p:cNvPr id="3" name="Content Placeholder 2"/>
          <p:cNvSpPr>
            <a:spLocks noGrp="1"/>
          </p:cNvSpPr>
          <p:nvPr>
            <p:ph idx="1"/>
          </p:nvPr>
        </p:nvSpPr>
        <p:spPr/>
        <p:txBody>
          <a:bodyPr/>
          <a:lstStyle/>
          <a:p>
            <a:pPr lvl="0"/>
            <a:r>
              <a:rPr lang="en-US" altLang="zh-CN" dirty="0"/>
              <a:t>大量练习与主题相关的实用型的阅读资料 （ 热点新闻改编）</a:t>
            </a:r>
            <a:endParaRPr lang="zh-CN" altLang="en-US" dirty="0"/>
          </a:p>
          <a:p>
            <a:pPr lvl="0"/>
            <a:r>
              <a:rPr lang="en-US" altLang="zh-CN" dirty="0" err="1"/>
              <a:t>调整past</a:t>
            </a:r>
            <a:r>
              <a:rPr lang="en-US" altLang="zh-CN" dirty="0"/>
              <a:t> paper 运用到教学中－ 练习</a:t>
            </a:r>
            <a:endParaRPr lang="zh-CN" altLang="en-US" dirty="0"/>
          </a:p>
          <a:p>
            <a:r>
              <a:rPr lang="en-US" altLang="zh-CN" dirty="0"/>
              <a:t>教学过程中有目的地训练阅读技巧 （ 单项／ 多项）</a:t>
            </a:r>
            <a:r>
              <a:rPr lang="zh-CN" altLang="en-US" dirty="0"/>
              <a:t> </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13</a:t>
            </a:fld>
            <a:endParaRPr lang="en-US"/>
          </a:p>
        </p:txBody>
      </p:sp>
    </p:spTree>
    <p:extLst>
      <p:ext uri="{BB962C8B-B14F-4D97-AF65-F5344CB8AC3E}">
        <p14:creationId xmlns:p14="http://schemas.microsoft.com/office/powerpoint/2010/main" val="3782070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a:p>
        </p:txBody>
      </p:sp>
      <p:sp>
        <p:nvSpPr>
          <p:cNvPr id="3" name="Content Placeholder 2"/>
          <p:cNvSpPr>
            <a:spLocks noGrp="1"/>
          </p:cNvSpPr>
          <p:nvPr>
            <p:ph idx="1"/>
          </p:nvPr>
        </p:nvSpPr>
        <p:spPr/>
        <p:txBody>
          <a:bodyPr/>
          <a:lstStyle/>
          <a:p>
            <a:endParaRPr lang="en-US" altLang="zh-CN" dirty="0"/>
          </a:p>
          <a:p>
            <a:r>
              <a:rPr lang="en-US" altLang="zh-CN" dirty="0"/>
              <a:t>1. 充分利用考纲和以往试卷 的词汇 句型 语法 文体 题型 都要过一遍</a:t>
            </a:r>
          </a:p>
          <a:p>
            <a:r>
              <a:rPr lang="en-US" altLang="zh-CN" dirty="0"/>
              <a:t>2. 所有文体 </a:t>
            </a:r>
            <a:r>
              <a:rPr lang="zh-CN" altLang="en-US" dirty="0"/>
              <a:t>五</a:t>
            </a:r>
            <a:r>
              <a:rPr lang="en-US" altLang="zh-CN" dirty="0" err="1"/>
              <a:t>大主题下所有topics</a:t>
            </a:r>
            <a:endParaRPr lang="en-US" altLang="zh-CN" dirty="0"/>
          </a:p>
          <a:p>
            <a:r>
              <a:rPr lang="en-US" altLang="zh-CN" dirty="0"/>
              <a:t>3. 教会所有文体 进行操练</a:t>
            </a:r>
          </a:p>
          <a:p>
            <a:r>
              <a:rPr lang="en-US" altLang="zh-CN" dirty="0"/>
              <a:t>4. 读懂题目要求</a:t>
            </a:r>
          </a:p>
          <a:p>
            <a:r>
              <a:rPr lang="en-US" altLang="zh-CN" dirty="0"/>
              <a:t>5. 带领大家审题</a:t>
            </a:r>
          </a:p>
          <a:p>
            <a:r>
              <a:rPr lang="en-US" altLang="zh-CN" dirty="0"/>
              <a:t>6. 认真看考纲</a:t>
            </a:r>
          </a:p>
          <a:p>
            <a:r>
              <a:rPr lang="en-US" altLang="zh-CN" dirty="0"/>
              <a:t>7. 关联词语 标点符号 做单项练习</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14</a:t>
            </a:fld>
            <a:endParaRPr lang="en-US"/>
          </a:p>
        </p:txBody>
      </p:sp>
    </p:spTree>
    <p:extLst>
      <p:ext uri="{BB962C8B-B14F-4D97-AF65-F5344CB8AC3E}">
        <p14:creationId xmlns:p14="http://schemas.microsoft.com/office/powerpoint/2010/main" val="2553638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a:p>
        </p:txBody>
      </p:sp>
      <p:sp>
        <p:nvSpPr>
          <p:cNvPr id="3" name="Content Placeholder 2"/>
          <p:cNvSpPr>
            <a:spLocks noGrp="1"/>
          </p:cNvSpPr>
          <p:nvPr>
            <p:ph idx="1"/>
          </p:nvPr>
        </p:nvSpPr>
        <p:spPr/>
        <p:txBody>
          <a:bodyPr/>
          <a:lstStyle/>
          <a:p>
            <a:pPr marL="0" indent="0">
              <a:buNone/>
            </a:pPr>
            <a:endParaRPr lang="en-US" altLang="zh-CN" dirty="0"/>
          </a:p>
          <a:p>
            <a:r>
              <a:rPr lang="en-US" altLang="zh-CN" dirty="0"/>
              <a:t>1.给学生提供多样的文本材料</a:t>
            </a:r>
          </a:p>
          <a:p>
            <a:r>
              <a:rPr lang="en-US" altLang="zh-CN" dirty="0"/>
              <a:t>2.将几种考试题型分类集中练习，尤其是对在某一题型特别弱的学生</a:t>
            </a:r>
          </a:p>
          <a:p>
            <a:r>
              <a:rPr lang="en-US" altLang="zh-CN" dirty="0"/>
              <a:t>3.大量past </a:t>
            </a:r>
            <a:r>
              <a:rPr lang="en-US" altLang="zh-CN" dirty="0" err="1"/>
              <a:t>paper的练习</a:t>
            </a:r>
            <a:endParaRPr lang="en-US" altLang="zh-CN" dirty="0"/>
          </a:p>
          <a:p>
            <a:r>
              <a:rPr lang="en-US" altLang="zh-CN" dirty="0"/>
              <a:t>4.平时的文本学习中融入阅读技巧的训练：比如找关键词，猜测词意等</a:t>
            </a:r>
          </a:p>
          <a:p>
            <a:r>
              <a:rPr lang="en-US" altLang="zh-CN" dirty="0"/>
              <a:t>5.写作中对关联词的强调</a:t>
            </a:r>
          </a:p>
          <a:p>
            <a:r>
              <a:rPr lang="en-US" altLang="zh-CN" dirty="0"/>
              <a:t>6.对重点的词汇和语法集中练习：如否定词、得de与得dei</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15</a:t>
            </a:fld>
            <a:endParaRPr lang="en-US"/>
          </a:p>
        </p:txBody>
      </p:sp>
    </p:spTree>
    <p:extLst>
      <p:ext uri="{BB962C8B-B14F-4D97-AF65-F5344CB8AC3E}">
        <p14:creationId xmlns:p14="http://schemas.microsoft.com/office/powerpoint/2010/main" val="2370983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dirty="0"/>
          </a:p>
        </p:txBody>
      </p:sp>
      <p:sp>
        <p:nvSpPr>
          <p:cNvPr id="3" name="Content Placeholder 2"/>
          <p:cNvSpPr>
            <a:spLocks noGrp="1"/>
          </p:cNvSpPr>
          <p:nvPr>
            <p:ph idx="1"/>
          </p:nvPr>
        </p:nvSpPr>
        <p:spPr>
          <a:xfrm>
            <a:off x="955571" y="1839143"/>
            <a:ext cx="7884000" cy="4464000"/>
          </a:xfrm>
        </p:spPr>
        <p:txBody>
          <a:bodyPr/>
          <a:lstStyle/>
          <a:p>
            <a:endParaRPr kumimoji="1" lang="zh-CN" altLang="en-US"/>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16</a:t>
            </a:fld>
            <a:endParaRPr lang="en-US"/>
          </a:p>
        </p:txBody>
      </p:sp>
      <p:sp>
        <p:nvSpPr>
          <p:cNvPr id="6" name="Rectangle 5"/>
          <p:cNvSpPr/>
          <p:nvPr/>
        </p:nvSpPr>
        <p:spPr>
          <a:xfrm>
            <a:off x="592667" y="1185333"/>
            <a:ext cx="8085666" cy="4093429"/>
          </a:xfrm>
          <a:prstGeom prst="rect">
            <a:avLst/>
          </a:prstGeom>
        </p:spPr>
        <p:txBody>
          <a:bodyPr wrap="square">
            <a:spAutoFit/>
          </a:bodyPr>
          <a:lstStyle/>
          <a:p>
            <a:r>
              <a:rPr lang="en-US" altLang="zh-CN" dirty="0"/>
              <a:t> </a:t>
            </a:r>
          </a:p>
          <a:p>
            <a:r>
              <a:rPr lang="en-US" altLang="zh-CN" sz="2800" dirty="0"/>
              <a:t>1 做题前先审题目，指导每篇文章的大概内容。</a:t>
            </a:r>
          </a:p>
          <a:p>
            <a:r>
              <a:rPr lang="en-US" altLang="zh-CN" sz="2800" dirty="0"/>
              <a:t>2 关键词：关键词都在大纲词汇的范围内，所以要学好大纲词汇</a:t>
            </a:r>
          </a:p>
          <a:p>
            <a:r>
              <a:rPr lang="en-US" altLang="zh-CN" sz="2800" dirty="0"/>
              <a:t>3 </a:t>
            </a:r>
            <a:r>
              <a:rPr lang="en-US" altLang="zh-CN" sz="2800" dirty="0" err="1"/>
              <a:t>先教完大纲里的三个主题，在完成某一个主题时可以去past</a:t>
            </a:r>
            <a:r>
              <a:rPr lang="en-US" altLang="zh-CN" sz="2800" dirty="0"/>
              <a:t> </a:t>
            </a:r>
            <a:r>
              <a:rPr lang="en-US" altLang="zh-CN" sz="2800" dirty="0" err="1"/>
              <a:t>paper里选择相关的试题进行练习</a:t>
            </a:r>
            <a:r>
              <a:rPr lang="en-US" altLang="zh-CN" sz="2800" dirty="0"/>
              <a:t>。</a:t>
            </a:r>
          </a:p>
          <a:p>
            <a:r>
              <a:rPr lang="en-US" altLang="zh-CN" sz="2800" dirty="0"/>
              <a:t>4 对于对错题：训练学生识别关键词及关键句---从问题中寻找和原文中相似的关键词，答案就在附近。</a:t>
            </a:r>
          </a:p>
          <a:p>
            <a:endParaRPr lang="en-US" altLang="zh-CN" dirty="0"/>
          </a:p>
        </p:txBody>
      </p:sp>
    </p:spTree>
    <p:extLst>
      <p:ext uri="{BB962C8B-B14F-4D97-AF65-F5344CB8AC3E}">
        <p14:creationId xmlns:p14="http://schemas.microsoft.com/office/powerpoint/2010/main" val="3223988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a:p>
        </p:txBody>
      </p:sp>
      <p:sp>
        <p:nvSpPr>
          <p:cNvPr id="3" name="Content Placeholder 2"/>
          <p:cNvSpPr>
            <a:spLocks noGrp="1"/>
          </p:cNvSpPr>
          <p:nvPr>
            <p:ph idx="1"/>
          </p:nvPr>
        </p:nvSpPr>
        <p:spPr/>
        <p:txBody>
          <a:bodyPr/>
          <a:lstStyle/>
          <a:p>
            <a:r>
              <a:rPr lang="en-US" altLang="zh-CN" dirty="0"/>
              <a:t> </a:t>
            </a:r>
          </a:p>
          <a:p>
            <a:r>
              <a:rPr lang="en-US" altLang="zh-CN" dirty="0" err="1"/>
              <a:t>熟读大纲最后几页的题目说明</a:t>
            </a:r>
            <a:endParaRPr lang="en-US" altLang="zh-CN" dirty="0"/>
          </a:p>
          <a:p>
            <a:r>
              <a:rPr lang="en-US" altLang="zh-CN" dirty="0"/>
              <a:t>熟悉常见的句型和题目中出现的高频词</a:t>
            </a:r>
          </a:p>
          <a:p>
            <a:r>
              <a:rPr lang="en-US" altLang="zh-CN" dirty="0" err="1"/>
              <a:t>改写小文章增加阅读量（小广告，网站</a:t>
            </a:r>
            <a:r>
              <a:rPr lang="en-US" altLang="zh-CN" dirty="0"/>
              <a:t>）</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17</a:t>
            </a:fld>
            <a:endParaRPr lang="en-US"/>
          </a:p>
        </p:txBody>
      </p:sp>
    </p:spTree>
    <p:extLst>
      <p:ext uri="{BB962C8B-B14F-4D97-AF65-F5344CB8AC3E}">
        <p14:creationId xmlns:p14="http://schemas.microsoft.com/office/powerpoint/2010/main" val="2629556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a:p>
        </p:txBody>
      </p:sp>
      <p:sp>
        <p:nvSpPr>
          <p:cNvPr id="3" name="Content Placeholder 2"/>
          <p:cNvSpPr>
            <a:spLocks noGrp="1"/>
          </p:cNvSpPr>
          <p:nvPr>
            <p:ph idx="1"/>
          </p:nvPr>
        </p:nvSpPr>
        <p:spPr/>
        <p:txBody>
          <a:bodyPr/>
          <a:lstStyle/>
          <a:p>
            <a:r>
              <a:rPr lang="en-US" altLang="zh-CN" dirty="0"/>
              <a:t> </a:t>
            </a:r>
          </a:p>
          <a:p>
            <a:r>
              <a:rPr lang="en-US" altLang="zh-CN" dirty="0"/>
              <a:t>计时做题</a:t>
            </a:r>
          </a:p>
          <a:p>
            <a:r>
              <a:rPr lang="en-US" altLang="zh-CN" dirty="0"/>
              <a:t>小组一起做</a:t>
            </a:r>
          </a:p>
          <a:p>
            <a:r>
              <a:rPr lang="en-US" altLang="zh-CN" dirty="0"/>
              <a:t>熟悉题型，怎么看懂题目，关键词。</a:t>
            </a:r>
          </a:p>
          <a:p>
            <a:r>
              <a:rPr lang="en-US" altLang="zh-CN" dirty="0"/>
              <a:t>词汇量，积累</a:t>
            </a:r>
          </a:p>
          <a:p>
            <a:r>
              <a:rPr lang="en-US" altLang="zh-CN" dirty="0" err="1"/>
              <a:t>学新文本时，干脆做为一个阅读练习</a:t>
            </a:r>
            <a:r>
              <a:rPr lang="en-US" altLang="zh-CN" dirty="0"/>
              <a:t>。</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18</a:t>
            </a:fld>
            <a:endParaRPr lang="en-US"/>
          </a:p>
        </p:txBody>
      </p:sp>
    </p:spTree>
    <p:extLst>
      <p:ext uri="{BB962C8B-B14F-4D97-AF65-F5344CB8AC3E}">
        <p14:creationId xmlns:p14="http://schemas.microsoft.com/office/powerpoint/2010/main" val="575616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a:p>
        </p:txBody>
      </p:sp>
      <p:sp>
        <p:nvSpPr>
          <p:cNvPr id="3" name="Content Placeholder 2"/>
          <p:cNvSpPr>
            <a:spLocks noGrp="1"/>
          </p:cNvSpPr>
          <p:nvPr>
            <p:ph idx="1"/>
          </p:nvPr>
        </p:nvSpPr>
        <p:spPr/>
        <p:txBody>
          <a:bodyPr/>
          <a:lstStyle/>
          <a:p>
            <a:r>
              <a:rPr lang="en-US" altLang="zh-CN" dirty="0"/>
              <a:t> </a:t>
            </a:r>
          </a:p>
          <a:p>
            <a:r>
              <a:rPr lang="en-US" altLang="zh-CN" dirty="0"/>
              <a:t>1.熟悉阅读题材 </a:t>
            </a:r>
          </a:p>
          <a:p>
            <a:r>
              <a:rPr lang="en-US" altLang="zh-CN" dirty="0"/>
              <a:t>2. 训练考试题型</a:t>
            </a:r>
          </a:p>
          <a:p>
            <a:r>
              <a:rPr lang="en-US" altLang="zh-CN" dirty="0"/>
              <a:t>3.训练考试题目要求：对错，段，内容</a:t>
            </a:r>
          </a:p>
          <a:p>
            <a:r>
              <a:rPr lang="en-US" altLang="zh-CN" dirty="0"/>
              <a:t>4.训练考试技巧</a:t>
            </a:r>
          </a:p>
          <a:p>
            <a:r>
              <a:rPr lang="en-US" altLang="zh-CN" dirty="0"/>
              <a:t>5. peer assessment 学生根据文章自己出题，测试，批改</a:t>
            </a:r>
          </a:p>
          <a:p>
            <a:r>
              <a:rPr lang="en-US" altLang="zh-CN" dirty="0"/>
              <a:t>6.大纲词汇 word games</a:t>
            </a:r>
          </a:p>
          <a:p>
            <a:r>
              <a:rPr lang="en-US" altLang="zh-CN" dirty="0"/>
              <a:t>7.猜词能力 部首，上下文</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19</a:t>
            </a:fld>
            <a:endParaRPr lang="en-US"/>
          </a:p>
        </p:txBody>
      </p:sp>
    </p:spTree>
    <p:extLst>
      <p:ext uri="{BB962C8B-B14F-4D97-AF65-F5344CB8AC3E}">
        <p14:creationId xmlns:p14="http://schemas.microsoft.com/office/powerpoint/2010/main" val="756275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15913"/>
            <a:ext cx="7202488" cy="933451"/>
          </a:xfrm>
        </p:spPr>
        <p:txBody>
          <a:bodyPr>
            <a:normAutofit/>
          </a:bodyPr>
          <a:lstStyle/>
          <a:p>
            <a:r>
              <a:rPr lang="en-GB" sz="2585" dirty="0">
                <a:solidFill>
                  <a:srgbClr val="00B0F0"/>
                </a:solidFill>
              </a:rPr>
              <a:t>Topics within the five themes</a:t>
            </a:r>
          </a:p>
        </p:txBody>
      </p:sp>
      <p:sp>
        <p:nvSpPr>
          <p:cNvPr id="3" name="Slide Number Placeholder 2"/>
          <p:cNvSpPr>
            <a:spLocks noGrp="1"/>
          </p:cNvSpPr>
          <p:nvPr>
            <p:ph type="sldNum" sz="quarter" idx="4294967295"/>
          </p:nvPr>
        </p:nvSpPr>
        <p:spPr>
          <a:xfrm>
            <a:off x="8159750" y="6226175"/>
            <a:ext cx="984250" cy="338138"/>
          </a:xfrm>
        </p:spPr>
        <p:txBody>
          <a:bodyPr/>
          <a:lstStyle/>
          <a:p>
            <a:fld id="{4FAB73BC-B049-4115-A692-8D63A059BFB8}" type="slidenum">
              <a:rPr lang="en-US" smtClean="0"/>
              <a:t>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08328776"/>
              </p:ext>
            </p:extLst>
          </p:nvPr>
        </p:nvGraphicFramePr>
        <p:xfrm>
          <a:off x="340603" y="888185"/>
          <a:ext cx="8613391" cy="4702021"/>
        </p:xfrm>
        <a:graphic>
          <a:graphicData uri="http://schemas.openxmlformats.org/drawingml/2006/table">
            <a:tbl>
              <a:tblPr firstRow="1" firstCol="1" bandRow="1"/>
              <a:tblGrid>
                <a:gridCol w="1272210">
                  <a:extLst>
                    <a:ext uri="{9D8B030D-6E8A-4147-A177-3AD203B41FA5}">
                      <a16:colId xmlns:a16="http://schemas.microsoft.com/office/drawing/2014/main" val="20000"/>
                    </a:ext>
                  </a:extLst>
                </a:gridCol>
                <a:gridCol w="2189900">
                  <a:extLst>
                    <a:ext uri="{9D8B030D-6E8A-4147-A177-3AD203B41FA5}">
                      <a16:colId xmlns:a16="http://schemas.microsoft.com/office/drawing/2014/main" val="20001"/>
                    </a:ext>
                  </a:extLst>
                </a:gridCol>
                <a:gridCol w="1814316">
                  <a:extLst>
                    <a:ext uri="{9D8B030D-6E8A-4147-A177-3AD203B41FA5}">
                      <a16:colId xmlns:a16="http://schemas.microsoft.com/office/drawing/2014/main" val="20002"/>
                    </a:ext>
                  </a:extLst>
                </a:gridCol>
                <a:gridCol w="3336965">
                  <a:extLst>
                    <a:ext uri="{9D8B030D-6E8A-4147-A177-3AD203B41FA5}">
                      <a16:colId xmlns:a16="http://schemas.microsoft.com/office/drawing/2014/main" val="20003"/>
                    </a:ext>
                  </a:extLst>
                </a:gridCol>
              </a:tblGrid>
              <a:tr h="159737">
                <a:tc>
                  <a:txBody>
                    <a:bodyPr/>
                    <a:lstStyle/>
                    <a:p>
                      <a:pPr>
                        <a:lnSpc>
                          <a:spcPct val="107000"/>
                        </a:lnSpc>
                        <a:spcAft>
                          <a:spcPts val="0"/>
                        </a:spcAft>
                        <a:tabLst>
                          <a:tab pos="3035300" algn="l"/>
                        </a:tabLst>
                      </a:pPr>
                      <a:r>
                        <a:rPr lang="en-GB" sz="1200" b="1" dirty="0">
                          <a:effectLst/>
                        </a:rPr>
                        <a:t>Theme</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2">
                        <a:lumMod val="20000"/>
                        <a:lumOff val="80000"/>
                      </a:schemeClr>
                    </a:solidFill>
                  </a:tcPr>
                </a:tc>
                <a:tc>
                  <a:txBody>
                    <a:bodyPr/>
                    <a:lstStyle/>
                    <a:p>
                      <a:pPr>
                        <a:lnSpc>
                          <a:spcPct val="107000"/>
                        </a:lnSpc>
                        <a:spcAft>
                          <a:spcPts val="0"/>
                        </a:spcAft>
                        <a:tabLst>
                          <a:tab pos="3035300" algn="l"/>
                        </a:tabLst>
                      </a:pPr>
                      <a:r>
                        <a:rPr lang="en-GB" sz="1200" b="1">
                          <a:effectLst/>
                        </a:rPr>
                        <a:t>Guiding principle</a:t>
                      </a:r>
                      <a:endParaRPr lang="en-GB" sz="1200" b="1">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2">
                        <a:lumMod val="20000"/>
                        <a:lumOff val="80000"/>
                      </a:schemeClr>
                    </a:solidFill>
                  </a:tcPr>
                </a:tc>
                <a:tc>
                  <a:txBody>
                    <a:bodyPr/>
                    <a:lstStyle/>
                    <a:p>
                      <a:pPr>
                        <a:lnSpc>
                          <a:spcPct val="107000"/>
                        </a:lnSpc>
                        <a:spcAft>
                          <a:spcPts val="0"/>
                        </a:spcAft>
                        <a:tabLst>
                          <a:tab pos="3035300" algn="l"/>
                        </a:tabLst>
                      </a:pPr>
                      <a:r>
                        <a:rPr lang="en-GB" sz="1200" b="1" dirty="0">
                          <a:effectLst/>
                        </a:rPr>
                        <a:t>Prescribed Topics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2">
                        <a:lumMod val="20000"/>
                        <a:lumOff val="80000"/>
                      </a:schemeClr>
                    </a:solidFill>
                  </a:tcPr>
                </a:tc>
                <a:tc>
                  <a:txBody>
                    <a:bodyPr/>
                    <a:lstStyle/>
                    <a:p>
                      <a:pPr>
                        <a:lnSpc>
                          <a:spcPct val="107000"/>
                        </a:lnSpc>
                        <a:spcAft>
                          <a:spcPts val="0"/>
                        </a:spcAft>
                        <a:tabLst>
                          <a:tab pos="3035300" algn="l"/>
                        </a:tabLst>
                      </a:pPr>
                      <a:r>
                        <a:rPr lang="en-GB" sz="1200" b="1" dirty="0">
                          <a:effectLst/>
                        </a:rPr>
                        <a:t>Possible questions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2">
                        <a:lumMod val="20000"/>
                        <a:lumOff val="80000"/>
                      </a:schemeClr>
                    </a:solidFill>
                  </a:tcPr>
                </a:tc>
                <a:extLst>
                  <a:ext uri="{0D108BD9-81ED-4DB2-BD59-A6C34878D82A}">
                    <a16:rowId xmlns:a16="http://schemas.microsoft.com/office/drawing/2014/main" val="10000"/>
                  </a:ext>
                </a:extLst>
              </a:tr>
              <a:tr h="638946">
                <a:tc>
                  <a:txBody>
                    <a:bodyPr/>
                    <a:lstStyle/>
                    <a:p>
                      <a:pPr>
                        <a:lnSpc>
                          <a:spcPct val="107000"/>
                        </a:lnSpc>
                        <a:spcAft>
                          <a:spcPts val="0"/>
                        </a:spcAft>
                        <a:tabLst>
                          <a:tab pos="3035300" algn="l"/>
                        </a:tabLst>
                      </a:pPr>
                      <a:r>
                        <a:rPr lang="en-GB" sz="1200" b="1" dirty="0">
                          <a:effectLst/>
                        </a:rPr>
                        <a:t>Identities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3">
                        <a:lumMod val="20000"/>
                        <a:lumOff val="80000"/>
                      </a:schemeClr>
                    </a:solidFill>
                  </a:tcPr>
                </a:tc>
                <a:tc>
                  <a:txBody>
                    <a:bodyPr/>
                    <a:lstStyle/>
                    <a:p>
                      <a:pPr>
                        <a:lnSpc>
                          <a:spcPct val="107000"/>
                        </a:lnSpc>
                        <a:spcAft>
                          <a:spcPts val="0"/>
                        </a:spcAft>
                        <a:tabLst>
                          <a:tab pos="3035300" algn="l"/>
                        </a:tabLst>
                      </a:pPr>
                      <a:r>
                        <a:rPr lang="en-GB" sz="1200" dirty="0">
                          <a:effectLst/>
                        </a:rPr>
                        <a:t>Explore the nature of the self and how we express who we are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Personal attributes</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Personal relationships</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Eating and drinking</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Physical wellbeing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do I present myself to others?</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do I express my identity?</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do I achieve a balanced and healthy lifestyle?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extLst>
                  <a:ext uri="{0D108BD9-81ED-4DB2-BD59-A6C34878D82A}">
                    <a16:rowId xmlns:a16="http://schemas.microsoft.com/office/drawing/2014/main" val="10001"/>
                  </a:ext>
                </a:extLst>
              </a:tr>
              <a:tr h="1143596">
                <a:tc>
                  <a:txBody>
                    <a:bodyPr/>
                    <a:lstStyle/>
                    <a:p>
                      <a:pPr>
                        <a:lnSpc>
                          <a:spcPct val="107000"/>
                        </a:lnSpc>
                        <a:spcAft>
                          <a:spcPts val="0"/>
                        </a:spcAft>
                        <a:tabLst>
                          <a:tab pos="3035300" algn="l"/>
                        </a:tabLst>
                      </a:pPr>
                      <a:r>
                        <a:rPr lang="en-GB" sz="1200" b="1" dirty="0">
                          <a:effectLst/>
                        </a:rPr>
                        <a:t>Experiences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3">
                        <a:lumMod val="20000"/>
                        <a:lumOff val="80000"/>
                      </a:schemeClr>
                    </a:solidFill>
                  </a:tcPr>
                </a:tc>
                <a:tc>
                  <a:txBody>
                    <a:bodyPr/>
                    <a:lstStyle/>
                    <a:p>
                      <a:pPr>
                        <a:lnSpc>
                          <a:spcPct val="107000"/>
                        </a:lnSpc>
                        <a:spcAft>
                          <a:spcPts val="0"/>
                        </a:spcAft>
                        <a:tabLst>
                          <a:tab pos="3035300" algn="l"/>
                        </a:tabLst>
                      </a:pPr>
                      <a:r>
                        <a:rPr lang="en-GB" sz="1200" dirty="0">
                          <a:effectLst/>
                        </a:rPr>
                        <a:t>Explore and tell the stories of</a:t>
                      </a:r>
                      <a:r>
                        <a:rPr lang="en-GB" sz="1200" baseline="0" dirty="0">
                          <a:effectLst/>
                        </a:rPr>
                        <a:t> </a:t>
                      </a:r>
                      <a:r>
                        <a:rPr lang="en-GB" sz="1200" dirty="0">
                          <a:effectLst/>
                        </a:rPr>
                        <a:t>the events, experiences and journeys that shape our lives</a:t>
                      </a:r>
                    </a:p>
                    <a:p>
                      <a:pPr algn="ctr">
                        <a:lnSpc>
                          <a:spcPct val="107000"/>
                        </a:lnSpc>
                        <a:spcAft>
                          <a:spcPts val="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Daily routine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Leisure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Holidays</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Festivals and celebrations</a:t>
                      </a: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does travel broaden our horizons? </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would my life be different if I lived in another culture?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What are the challenges of being a teenager?</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are customs and traditions similar or different across cultures?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extLst>
                  <a:ext uri="{0D108BD9-81ED-4DB2-BD59-A6C34878D82A}">
                    <a16:rowId xmlns:a16="http://schemas.microsoft.com/office/drawing/2014/main" val="10002"/>
                  </a:ext>
                </a:extLst>
              </a:tr>
              <a:tr h="839232">
                <a:tc>
                  <a:txBody>
                    <a:bodyPr/>
                    <a:lstStyle/>
                    <a:p>
                      <a:pPr>
                        <a:lnSpc>
                          <a:spcPct val="107000"/>
                        </a:lnSpc>
                        <a:spcAft>
                          <a:spcPts val="0"/>
                        </a:spcAft>
                        <a:tabLst>
                          <a:tab pos="3035300" algn="l"/>
                        </a:tabLst>
                      </a:pPr>
                      <a:r>
                        <a:rPr lang="en-GB" sz="1200" b="1" dirty="0">
                          <a:effectLst/>
                        </a:rPr>
                        <a:t>Human</a:t>
                      </a:r>
                    </a:p>
                    <a:p>
                      <a:pPr>
                        <a:lnSpc>
                          <a:spcPct val="107000"/>
                        </a:lnSpc>
                        <a:spcAft>
                          <a:spcPts val="0"/>
                        </a:spcAft>
                        <a:tabLst>
                          <a:tab pos="3035300" algn="l"/>
                        </a:tabLst>
                      </a:pPr>
                      <a:r>
                        <a:rPr lang="en-GB" sz="1200" b="1" dirty="0">
                          <a:effectLst/>
                        </a:rPr>
                        <a:t>ingenuity</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3">
                        <a:lumMod val="20000"/>
                        <a:lumOff val="80000"/>
                      </a:schemeClr>
                    </a:solidFill>
                  </a:tcPr>
                </a:tc>
                <a:tc>
                  <a:txBody>
                    <a:bodyPr/>
                    <a:lstStyle/>
                    <a:p>
                      <a:pPr>
                        <a:lnSpc>
                          <a:spcPct val="107000"/>
                        </a:lnSpc>
                        <a:spcAft>
                          <a:spcPts val="0"/>
                        </a:spcAft>
                        <a:tabLst>
                          <a:tab pos="3035300" algn="l"/>
                        </a:tabLst>
                      </a:pPr>
                      <a:r>
                        <a:rPr lang="en-GB" sz="1200" dirty="0">
                          <a:effectLst/>
                        </a:rPr>
                        <a:t>Explore the ways in which human creativity and innovation affect our world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Transport</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Entertainment</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Media</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Technology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do science and technology affect my life?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do I use media in my daily life?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What can I learn about a culture through entertainment?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extLst>
                  <a:ext uri="{0D108BD9-81ED-4DB2-BD59-A6C34878D82A}">
                    <a16:rowId xmlns:a16="http://schemas.microsoft.com/office/drawing/2014/main" val="10003"/>
                  </a:ext>
                </a:extLst>
              </a:tr>
              <a:tr h="807254">
                <a:tc>
                  <a:txBody>
                    <a:bodyPr/>
                    <a:lstStyle/>
                    <a:p>
                      <a:pPr>
                        <a:lnSpc>
                          <a:spcPct val="107000"/>
                        </a:lnSpc>
                        <a:spcAft>
                          <a:spcPts val="0"/>
                        </a:spcAft>
                        <a:tabLst>
                          <a:tab pos="3035300" algn="l"/>
                        </a:tabLst>
                      </a:pPr>
                      <a:r>
                        <a:rPr lang="en-GB" sz="1200" b="1" dirty="0">
                          <a:effectLst/>
                        </a:rPr>
                        <a:t>Social</a:t>
                      </a:r>
                    </a:p>
                    <a:p>
                      <a:pPr>
                        <a:lnSpc>
                          <a:spcPct val="107000"/>
                        </a:lnSpc>
                        <a:spcAft>
                          <a:spcPts val="0"/>
                        </a:spcAft>
                        <a:tabLst>
                          <a:tab pos="3035300" algn="l"/>
                        </a:tabLst>
                      </a:pPr>
                      <a:r>
                        <a:rPr lang="en-GB" sz="1200" b="1" dirty="0">
                          <a:effectLst/>
                        </a:rPr>
                        <a:t>organization</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3">
                        <a:lumMod val="20000"/>
                        <a:lumOff val="80000"/>
                      </a:schemeClr>
                    </a:solidFill>
                  </a:tcPr>
                </a:tc>
                <a:tc>
                  <a:txBody>
                    <a:bodyPr/>
                    <a:lstStyle/>
                    <a:p>
                      <a:pPr>
                        <a:lnSpc>
                          <a:spcPct val="107000"/>
                        </a:lnSpc>
                        <a:spcAft>
                          <a:spcPts val="0"/>
                        </a:spcAft>
                        <a:tabLst>
                          <a:tab pos="3035300" algn="l"/>
                        </a:tabLst>
                      </a:pPr>
                      <a:r>
                        <a:rPr lang="en-GB" sz="1200" dirty="0">
                          <a:effectLst/>
                        </a:rPr>
                        <a:t>Explore the ways in which  groups of people organize themselves or are organized through common systems or interests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Neighbourhood</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Education</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The workplace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Social issues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What purpose do rules and regulations have in society?</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What is my role in society?</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What options do I have in the world of work?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extLst>
                  <a:ext uri="{0D108BD9-81ED-4DB2-BD59-A6C34878D82A}">
                    <a16:rowId xmlns:a16="http://schemas.microsoft.com/office/drawing/2014/main" val="10004"/>
                  </a:ext>
                </a:extLst>
              </a:tr>
              <a:tr h="928792">
                <a:tc>
                  <a:txBody>
                    <a:bodyPr/>
                    <a:lstStyle/>
                    <a:p>
                      <a:pPr>
                        <a:lnSpc>
                          <a:spcPct val="107000"/>
                        </a:lnSpc>
                        <a:spcAft>
                          <a:spcPts val="0"/>
                        </a:spcAft>
                        <a:tabLst>
                          <a:tab pos="3035300" algn="l"/>
                        </a:tabLst>
                      </a:pPr>
                      <a:r>
                        <a:rPr lang="en-GB" sz="1200" b="1" dirty="0">
                          <a:effectLst/>
                        </a:rPr>
                        <a:t>Sharing the</a:t>
                      </a:r>
                    </a:p>
                    <a:p>
                      <a:pPr>
                        <a:lnSpc>
                          <a:spcPct val="107000"/>
                        </a:lnSpc>
                        <a:spcAft>
                          <a:spcPts val="0"/>
                        </a:spcAft>
                        <a:tabLst>
                          <a:tab pos="3035300" algn="l"/>
                        </a:tabLst>
                      </a:pPr>
                      <a:r>
                        <a:rPr lang="en-GB" sz="1200" b="1" dirty="0">
                          <a:effectLst/>
                        </a:rPr>
                        <a:t>planet</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accent3">
                        <a:lumMod val="20000"/>
                        <a:lumOff val="80000"/>
                      </a:schemeClr>
                    </a:solidFill>
                  </a:tcPr>
                </a:tc>
                <a:tc>
                  <a:txBody>
                    <a:bodyPr/>
                    <a:lstStyle/>
                    <a:p>
                      <a:pPr>
                        <a:lnSpc>
                          <a:spcPct val="107000"/>
                        </a:lnSpc>
                        <a:spcAft>
                          <a:spcPts val="0"/>
                        </a:spcAft>
                        <a:tabLst>
                          <a:tab pos="3035300" algn="l"/>
                        </a:tabLst>
                      </a:pPr>
                      <a:r>
                        <a:rPr lang="en-GB" sz="1200" dirty="0">
                          <a:effectLst/>
                        </a:rPr>
                        <a:t>Explore the challenges and opportunities faced by  individuals and communities in the modern world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Climate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Physical geography</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The Environment</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Global issues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tc>
                  <a:txBody>
                    <a:bodyPr/>
                    <a:lstStyle/>
                    <a:p>
                      <a:pPr marL="342900" lvl="0" indent="-342900">
                        <a:lnSpc>
                          <a:spcPct val="107000"/>
                        </a:lnSpc>
                        <a:spcAft>
                          <a:spcPts val="0"/>
                        </a:spcAft>
                        <a:buFont typeface="Wingdings" panose="05000000000000000000" pitchFamily="2" charset="2"/>
                        <a:buChar char=""/>
                        <a:tabLst>
                          <a:tab pos="3035300" algn="l"/>
                        </a:tabLst>
                      </a:pPr>
                      <a:r>
                        <a:rPr lang="en-GB" sz="1200" dirty="0">
                          <a:effectLst/>
                        </a:rPr>
                        <a:t>What can I do to help the environment?</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How do my surroundings affect that way I live?</a:t>
                      </a:r>
                    </a:p>
                    <a:p>
                      <a:pPr marL="342900" lvl="0" indent="-342900">
                        <a:lnSpc>
                          <a:spcPct val="107000"/>
                        </a:lnSpc>
                        <a:spcAft>
                          <a:spcPts val="0"/>
                        </a:spcAft>
                        <a:buFont typeface="Wingdings" panose="05000000000000000000" pitchFamily="2" charset="2"/>
                        <a:buChar char=""/>
                        <a:tabLst>
                          <a:tab pos="3035300" algn="l"/>
                        </a:tabLst>
                      </a:pPr>
                      <a:r>
                        <a:rPr lang="en-GB" sz="1200" dirty="0">
                          <a:effectLst/>
                        </a:rPr>
                        <a:t>What can I do to make the world a better place?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358" marR="37358" marT="0" marB="0">
                    <a:solidFill>
                      <a:schemeClr val="bg1">
                        <a:lumMod val="95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4490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a:p>
        </p:txBody>
      </p:sp>
      <p:sp>
        <p:nvSpPr>
          <p:cNvPr id="3" name="Content Placeholder 2"/>
          <p:cNvSpPr>
            <a:spLocks noGrp="1"/>
          </p:cNvSpPr>
          <p:nvPr>
            <p:ph idx="1"/>
          </p:nvPr>
        </p:nvSpPr>
        <p:spPr/>
        <p:txBody>
          <a:bodyPr/>
          <a:lstStyle/>
          <a:p>
            <a:r>
              <a:rPr lang="en-US" altLang="zh-CN" dirty="0"/>
              <a:t>1：多看，多读</a:t>
            </a:r>
          </a:p>
          <a:p>
            <a:r>
              <a:rPr lang="en-US" altLang="zh-CN" dirty="0"/>
              <a:t>2：材料选择（少量、短篇慢慢到复杂）</a:t>
            </a:r>
          </a:p>
          <a:p>
            <a:r>
              <a:rPr lang="en-US" altLang="zh-CN" dirty="0"/>
              <a:t>3：找关键词，对应答案</a:t>
            </a:r>
          </a:p>
          <a:p>
            <a:r>
              <a:rPr lang="en-US" altLang="zh-CN" dirty="0"/>
              <a:t>4：单元练习涵盖考试题型</a:t>
            </a:r>
          </a:p>
          <a:p>
            <a:r>
              <a:rPr lang="en-US" altLang="zh-CN" dirty="0"/>
              <a:t>5：关联词运用，因为⋯⋯所以⋯⋯，和与或</a:t>
            </a:r>
          </a:p>
          <a:p>
            <a:r>
              <a:rPr lang="en-US" altLang="zh-CN" dirty="0"/>
              <a:t>6：标点的用法和意义</a:t>
            </a:r>
          </a:p>
          <a:p>
            <a:r>
              <a:rPr lang="en-US" altLang="zh-CN" dirty="0"/>
              <a:t>7：紧张时候看错题，仔细审题</a:t>
            </a:r>
          </a:p>
          <a:p>
            <a:r>
              <a:rPr lang="en-US" altLang="zh-CN" dirty="0"/>
              <a:t>8：从图片中寻找信息</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20</a:t>
            </a:fld>
            <a:endParaRPr lang="en-US"/>
          </a:p>
        </p:txBody>
      </p:sp>
    </p:spTree>
    <p:extLst>
      <p:ext uri="{BB962C8B-B14F-4D97-AF65-F5344CB8AC3E}">
        <p14:creationId xmlns:p14="http://schemas.microsoft.com/office/powerpoint/2010/main" val="3503562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1" lang="zh-CN" altLang="en-US"/>
          </a:p>
        </p:txBody>
      </p:sp>
      <p:sp>
        <p:nvSpPr>
          <p:cNvPr id="3" name="Content Placeholder 2"/>
          <p:cNvSpPr>
            <a:spLocks noGrp="1"/>
          </p:cNvSpPr>
          <p:nvPr>
            <p:ph idx="1"/>
          </p:nvPr>
        </p:nvSpPr>
        <p:spPr/>
        <p:txBody>
          <a:bodyPr/>
          <a:lstStyle/>
          <a:p>
            <a:r>
              <a:rPr lang="en-US" altLang="zh-CN" dirty="0"/>
              <a:t>材料来自于生活（真实）</a:t>
            </a:r>
          </a:p>
          <a:p>
            <a:r>
              <a:rPr lang="en-US" altLang="zh-CN" dirty="0"/>
              <a:t>练习以前的试卷</a:t>
            </a:r>
          </a:p>
          <a:p>
            <a:r>
              <a:rPr lang="en-US" altLang="zh-CN" dirty="0"/>
              <a:t>提高对不同词语的容忍度，学会猜词的意思</a:t>
            </a:r>
          </a:p>
          <a:p>
            <a:r>
              <a:rPr lang="en-US" altLang="zh-CN" dirty="0"/>
              <a:t>练习各种文体（包含考刚上所有的文体要求）</a:t>
            </a:r>
          </a:p>
          <a:p>
            <a:r>
              <a:rPr lang="en-US" altLang="zh-CN" dirty="0" err="1"/>
              <a:t>学会读中文的instruction</a:t>
            </a:r>
            <a:endParaRPr lang="en-US" altLang="zh-CN" dirty="0"/>
          </a:p>
          <a:p>
            <a:r>
              <a:rPr lang="en-US" altLang="zh-CN" dirty="0"/>
              <a:t>整理近义词、反义词</a:t>
            </a:r>
          </a:p>
          <a:p>
            <a:r>
              <a:rPr lang="en-US" altLang="zh-CN" dirty="0" err="1"/>
              <a:t>重点训练常出现的theme，比如旅游、交友、环保等</a:t>
            </a:r>
            <a:endParaRPr lang="en-US" altLang="zh-CN" dirty="0"/>
          </a:p>
          <a:p>
            <a:r>
              <a:rPr lang="en-US" altLang="zh-CN" dirty="0"/>
              <a:t>练习连接词</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21</a:t>
            </a:fld>
            <a:endParaRPr lang="en-US"/>
          </a:p>
        </p:txBody>
      </p:sp>
    </p:spTree>
    <p:extLst>
      <p:ext uri="{BB962C8B-B14F-4D97-AF65-F5344CB8AC3E}">
        <p14:creationId xmlns:p14="http://schemas.microsoft.com/office/powerpoint/2010/main" val="1922165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zh-CN" altLang="en-US" dirty="0"/>
              <a:t>阅读</a:t>
            </a:r>
            <a:r>
              <a:rPr kumimoji="1" lang="en-US" altLang="zh-CN" dirty="0"/>
              <a:t> </a:t>
            </a:r>
            <a:r>
              <a:rPr kumimoji="1" lang="zh-CN" altLang="en-US" dirty="0"/>
              <a:t>和</a:t>
            </a:r>
            <a:r>
              <a:rPr kumimoji="1" lang="en-US" altLang="zh-CN" dirty="0"/>
              <a:t> </a:t>
            </a:r>
            <a:r>
              <a:rPr kumimoji="1" lang="zh-CN" altLang="en-US" dirty="0"/>
              <a:t>听力</a:t>
            </a:r>
            <a:r>
              <a:rPr kumimoji="1" lang="en-US" altLang="zh-CN" dirty="0"/>
              <a:t> </a:t>
            </a:r>
            <a:r>
              <a:rPr kumimoji="1" lang="zh-CN" altLang="en-US" dirty="0"/>
              <a:t>一定要结合起来</a:t>
            </a:r>
          </a:p>
        </p:txBody>
      </p:sp>
      <p:sp>
        <p:nvSpPr>
          <p:cNvPr id="3" name="Content Placeholder 2"/>
          <p:cNvSpPr>
            <a:spLocks noGrp="1"/>
          </p:cNvSpPr>
          <p:nvPr>
            <p:ph idx="1"/>
          </p:nvPr>
        </p:nvSpPr>
        <p:spPr/>
        <p:txBody>
          <a:bodyPr/>
          <a:lstStyle/>
          <a:p>
            <a:r>
              <a:rPr kumimoji="1" lang="zh-CN" altLang="en-US" dirty="0"/>
              <a:t>最简单的是</a:t>
            </a:r>
            <a:r>
              <a:rPr kumimoji="1" lang="en-US" altLang="zh-CN" dirty="0"/>
              <a:t> </a:t>
            </a:r>
            <a:r>
              <a:rPr kumimoji="1" lang="zh-CN" altLang="en-US" dirty="0"/>
              <a:t>课文</a:t>
            </a:r>
            <a:r>
              <a:rPr kumimoji="1" lang="en-US" altLang="zh-CN" dirty="0"/>
              <a:t> </a:t>
            </a:r>
            <a:r>
              <a:rPr kumimoji="1" lang="zh-CN" altLang="en-US" dirty="0"/>
              <a:t>可以先听，训练学生记笔记能力</a:t>
            </a:r>
            <a:endParaRPr kumimoji="1" lang="en-US" altLang="zh-CN" dirty="0"/>
          </a:p>
          <a:p>
            <a:r>
              <a:rPr kumimoji="1" lang="zh-CN" altLang="en-US" dirty="0"/>
              <a:t>听力的段落，也可以用作阅读上</a:t>
            </a:r>
            <a:endParaRPr kumimoji="1" lang="en-US" altLang="zh-CN" dirty="0"/>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22</a:t>
            </a:fld>
            <a:endParaRPr lang="en-US"/>
          </a:p>
        </p:txBody>
      </p:sp>
    </p:spTree>
    <p:extLst>
      <p:ext uri="{BB962C8B-B14F-4D97-AF65-F5344CB8AC3E}">
        <p14:creationId xmlns:p14="http://schemas.microsoft.com/office/powerpoint/2010/main" val="2881141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latin typeface="华文楷体"/>
                <a:ea typeface="华文楷体"/>
                <a:cs typeface="华文楷体"/>
              </a:rPr>
              <a:t>阅读材料分享</a:t>
            </a:r>
            <a:endParaRPr kumimoji="1" lang="zh-CN" altLang="en-US" dirty="0"/>
          </a:p>
        </p:txBody>
      </p:sp>
      <p:sp>
        <p:nvSpPr>
          <p:cNvPr id="3" name="Content Placeholder 2"/>
          <p:cNvSpPr>
            <a:spLocks noGrp="1"/>
          </p:cNvSpPr>
          <p:nvPr>
            <p:ph idx="1"/>
          </p:nvPr>
        </p:nvSpPr>
        <p:spPr/>
        <p:txBody>
          <a:bodyPr/>
          <a:lstStyle/>
          <a:p>
            <a:r>
              <a:rPr lang="zh-CN" altLang="en-US" dirty="0">
                <a:latin typeface="华文楷体"/>
                <a:ea typeface="华文楷体"/>
                <a:cs typeface="华文楷体"/>
              </a:rPr>
              <a:t>汉语风中文分级系列读物（第一级）</a:t>
            </a:r>
            <a:endParaRPr lang="en-US" altLang="zh-CN" dirty="0">
              <a:latin typeface="华文楷体"/>
              <a:ea typeface="华文楷体"/>
              <a:cs typeface="华文楷体"/>
            </a:endParaRPr>
          </a:p>
          <a:p>
            <a:r>
              <a:rPr lang="zh-CN" altLang="en-US" dirty="0">
                <a:latin typeface="华文楷体"/>
                <a:ea typeface="华文楷体"/>
                <a:cs typeface="华文楷体"/>
              </a:rPr>
              <a:t>我的中文小故事</a:t>
            </a:r>
          </a:p>
          <a:p>
            <a:r>
              <a:rPr lang="zh-CN" altLang="en-US" dirty="0">
                <a:latin typeface="华文楷体"/>
                <a:ea typeface="华文楷体"/>
                <a:cs typeface="华文楷体"/>
              </a:rPr>
              <a:t>九年级三班</a:t>
            </a:r>
            <a:endParaRPr lang="en-AU" altLang="zh-CN" dirty="0">
              <a:latin typeface="华文楷体"/>
              <a:ea typeface="华文楷体"/>
              <a:cs typeface="华文楷体"/>
            </a:endParaRPr>
          </a:p>
          <a:p>
            <a:r>
              <a:rPr lang="zh-CN" altLang="en-US">
                <a:latin typeface="华文楷体"/>
                <a:ea typeface="华文楷体"/>
                <a:cs typeface="华文楷体"/>
              </a:rPr>
              <a:t>华语阅读金字塔</a:t>
            </a:r>
            <a:endParaRPr lang="zh-CN" altLang="en-US" dirty="0">
              <a:latin typeface="华文楷体"/>
              <a:ea typeface="华文楷体"/>
              <a:cs typeface="华文楷体"/>
            </a:endParaRPr>
          </a:p>
          <a:p>
            <a:r>
              <a:rPr lang="zh-CN" altLang="en-US" dirty="0">
                <a:latin typeface="华文楷体"/>
                <a:ea typeface="华文楷体"/>
                <a:cs typeface="华文楷体"/>
              </a:rPr>
              <a:t>中文小书架</a:t>
            </a:r>
          </a:p>
          <a:p>
            <a:r>
              <a:rPr lang="zh-CN" altLang="en-US" dirty="0">
                <a:latin typeface="华文楷体"/>
                <a:ea typeface="华文楷体"/>
                <a:cs typeface="华文楷体"/>
              </a:rPr>
              <a:t>几米</a:t>
            </a:r>
            <a:r>
              <a:rPr lang="en-US" altLang="zh-CN" dirty="0">
                <a:latin typeface="华文楷体"/>
                <a:ea typeface="华文楷体"/>
                <a:cs typeface="华文楷体"/>
              </a:rPr>
              <a:t>《</a:t>
            </a:r>
            <a:r>
              <a:rPr lang="zh-CN" altLang="en-US" dirty="0">
                <a:latin typeface="华文楷体"/>
                <a:ea typeface="华文楷体"/>
                <a:cs typeface="华文楷体"/>
              </a:rPr>
              <a:t>履历表</a:t>
            </a:r>
            <a:r>
              <a:rPr lang="en-US" altLang="zh-CN" dirty="0">
                <a:latin typeface="华文楷体"/>
                <a:ea typeface="华文楷体"/>
                <a:cs typeface="华文楷体"/>
              </a:rPr>
              <a:t>》</a:t>
            </a:r>
            <a:r>
              <a:rPr lang="zh-CN" altLang="en-US" dirty="0">
                <a:latin typeface="华文楷体"/>
                <a:ea typeface="华文楷体"/>
                <a:cs typeface="华文楷体"/>
              </a:rPr>
              <a:t>、爱心树</a:t>
            </a:r>
            <a:r>
              <a:rPr lang="en-US" altLang="zh-CN" dirty="0">
                <a:latin typeface="华文楷体"/>
                <a:ea typeface="华文楷体"/>
                <a:cs typeface="华文楷体"/>
              </a:rPr>
              <a:t>《</a:t>
            </a:r>
            <a:r>
              <a:rPr lang="zh-CN" altLang="en-US" dirty="0">
                <a:latin typeface="华文楷体"/>
                <a:ea typeface="华文楷体"/>
                <a:cs typeface="华文楷体"/>
              </a:rPr>
              <a:t>不是我的错</a:t>
            </a:r>
            <a:r>
              <a:rPr lang="en-US" altLang="zh-CN" dirty="0">
                <a:latin typeface="华文楷体"/>
                <a:ea typeface="华文楷体"/>
                <a:cs typeface="华文楷体"/>
              </a:rPr>
              <a:t>》</a:t>
            </a:r>
          </a:p>
          <a:p>
            <a:r>
              <a:rPr lang="zh-CN" altLang="en-US" dirty="0">
                <a:latin typeface="华文楷体"/>
                <a:ea typeface="华文楷体"/>
                <a:cs typeface="华文楷体"/>
              </a:rPr>
              <a:t>网上的资料</a:t>
            </a:r>
            <a:endParaRPr lang="en-AU" altLang="zh-CN" dirty="0">
              <a:latin typeface="华文楷体"/>
              <a:ea typeface="华文楷体"/>
              <a:cs typeface="华文楷体"/>
            </a:endParaRPr>
          </a:p>
          <a:p>
            <a:r>
              <a:rPr lang="zh-CN" altLang="en-US" dirty="0">
                <a:latin typeface="华文楷体"/>
                <a:ea typeface="华文楷体"/>
                <a:cs typeface="华文楷体"/>
              </a:rPr>
              <a:t>报刊 （新加坡，大陆，台湾，香港，海外华人圈。。）</a:t>
            </a:r>
            <a:endParaRPr lang="en-US" altLang="zh-CN" dirty="0">
              <a:latin typeface="华文楷体"/>
              <a:ea typeface="华文楷体"/>
              <a:cs typeface="华文楷体"/>
            </a:endParaRPr>
          </a:p>
          <a:p>
            <a:pPr marL="0" indent="0">
              <a:buNone/>
            </a:pPr>
            <a:r>
              <a:rPr lang="en-US" altLang="zh-CN" dirty="0">
                <a:latin typeface="华文楷体"/>
                <a:ea typeface="华文楷体"/>
                <a:cs typeface="华文楷体"/>
              </a:rPr>
              <a:t>……</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23</a:t>
            </a:fld>
            <a:endParaRPr lang="en-US"/>
          </a:p>
        </p:txBody>
      </p:sp>
    </p:spTree>
    <p:extLst>
      <p:ext uri="{BB962C8B-B14F-4D97-AF65-F5344CB8AC3E}">
        <p14:creationId xmlns:p14="http://schemas.microsoft.com/office/powerpoint/2010/main" val="2330646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7" name="Shape 77"/>
          <p:cNvSpPr txBox="1">
            <a:spLocks noGrp="1"/>
          </p:cNvSpPr>
          <p:nvPr>
            <p:ph type="title"/>
          </p:nvPr>
        </p:nvSpPr>
        <p:spPr>
          <a:xfrm>
            <a:off x="814740" y="526646"/>
            <a:ext cx="7543800" cy="809618"/>
          </a:xfrm>
          <a:prstGeom prst="rect">
            <a:avLst/>
          </a:prstGeom>
          <a:noFill/>
          <a:ln>
            <a:noFill/>
          </a:ln>
        </p:spPr>
        <p:txBody>
          <a:bodyPr vert="horz" lIns="0" tIns="0" rIns="0" bIns="0" rtlCol="0" anchor="ctr" anchorCtr="0">
            <a:noAutofit/>
          </a:bodyPr>
          <a:lstStyle/>
          <a:p>
            <a:pPr>
              <a:spcBef>
                <a:spcPts val="0"/>
              </a:spcBef>
              <a:buSzPct val="25000"/>
            </a:pPr>
            <a:r>
              <a:rPr lang="nl-NL" sz="3600" dirty="0">
                <a:solidFill>
                  <a:srgbClr val="00B0F0"/>
                </a:solidFill>
                <a:latin typeface="Myriad Pro" panose="020B0503030403020204" pitchFamily="34" charset="0"/>
                <a:ea typeface="Arial Black"/>
                <a:cs typeface="Arial Black"/>
                <a:sym typeface="Arial Black"/>
              </a:rPr>
              <a:t>The new format for assessment of the course</a:t>
            </a:r>
          </a:p>
        </p:txBody>
      </p:sp>
      <p:sp>
        <p:nvSpPr>
          <p:cNvPr id="2" name="Text Placeholder 1"/>
          <p:cNvSpPr>
            <a:spLocks noGrp="1"/>
          </p:cNvSpPr>
          <p:nvPr>
            <p:ph type="body" idx="1"/>
          </p:nvPr>
        </p:nvSpPr>
        <p:spPr>
          <a:xfrm>
            <a:off x="685800" y="1336264"/>
            <a:ext cx="4042410" cy="1093671"/>
          </a:xfrm>
        </p:spPr>
        <p:txBody>
          <a:bodyPr>
            <a:normAutofit/>
          </a:bodyPr>
          <a:lstStyle/>
          <a:p>
            <a:r>
              <a:rPr lang="en-GB" sz="2000" b="1" dirty="0">
                <a:solidFill>
                  <a:srgbClr val="002060"/>
                </a:solidFill>
              </a:rPr>
              <a:t>The current assessment</a:t>
            </a:r>
          </a:p>
        </p:txBody>
      </p:sp>
      <p:sp>
        <p:nvSpPr>
          <p:cNvPr id="3" name="Content Placeholder 2"/>
          <p:cNvSpPr>
            <a:spLocks noGrp="1"/>
          </p:cNvSpPr>
          <p:nvPr>
            <p:ph sz="half" idx="2"/>
          </p:nvPr>
        </p:nvSpPr>
        <p:spPr>
          <a:xfrm>
            <a:off x="822960" y="2196270"/>
            <a:ext cx="3780120" cy="3871244"/>
          </a:xfrm>
          <a:solidFill>
            <a:schemeClr val="bg1">
              <a:lumMod val="95000"/>
            </a:schemeClr>
          </a:solidFill>
        </p:spPr>
        <p:txBody>
          <a:bodyPr>
            <a:noAutofit/>
          </a:bodyPr>
          <a:lstStyle/>
          <a:p>
            <a:pPr>
              <a:spcAft>
                <a:spcPts val="600"/>
              </a:spcAft>
            </a:pPr>
            <a:r>
              <a:rPr lang="en-GB" sz="1800" b="1" dirty="0">
                <a:solidFill>
                  <a:srgbClr val="002060"/>
                </a:solidFill>
              </a:rPr>
              <a:t>Paper 1 text handling</a:t>
            </a:r>
            <a:r>
              <a:rPr lang="en-GB" sz="1800" dirty="0">
                <a:solidFill>
                  <a:srgbClr val="002060"/>
                </a:solidFill>
              </a:rPr>
              <a:t>; reading comprehension (1hr 30 mins)</a:t>
            </a:r>
          </a:p>
          <a:p>
            <a:pPr marL="0" indent="0">
              <a:spcAft>
                <a:spcPts val="600"/>
              </a:spcAft>
              <a:buNone/>
            </a:pPr>
            <a:r>
              <a:rPr lang="en-GB" sz="1800" dirty="0">
                <a:solidFill>
                  <a:srgbClr val="002060"/>
                </a:solidFill>
              </a:rPr>
              <a:t>   Weighting: </a:t>
            </a:r>
            <a:r>
              <a:rPr lang="en-GB" sz="1800" b="1" dirty="0">
                <a:solidFill>
                  <a:srgbClr val="002060"/>
                </a:solidFill>
              </a:rPr>
              <a:t>30%</a:t>
            </a:r>
          </a:p>
          <a:p>
            <a:pPr>
              <a:spcAft>
                <a:spcPts val="600"/>
              </a:spcAft>
            </a:pPr>
            <a:r>
              <a:rPr lang="en-GB" sz="1800" b="1" dirty="0">
                <a:solidFill>
                  <a:srgbClr val="002060"/>
                </a:solidFill>
              </a:rPr>
              <a:t>Paper 2 written production </a:t>
            </a:r>
            <a:r>
              <a:rPr lang="en-GB" sz="1800" dirty="0">
                <a:solidFill>
                  <a:srgbClr val="002060"/>
                </a:solidFill>
              </a:rPr>
              <a:t>(1 hr)</a:t>
            </a:r>
          </a:p>
          <a:p>
            <a:pPr marL="0" indent="0">
              <a:spcAft>
                <a:spcPts val="600"/>
              </a:spcAft>
              <a:buNone/>
            </a:pPr>
            <a:r>
              <a:rPr lang="en-GB" sz="1800" dirty="0">
                <a:solidFill>
                  <a:srgbClr val="002060"/>
                </a:solidFill>
              </a:rPr>
              <a:t>   Weighting: </a:t>
            </a:r>
            <a:r>
              <a:rPr lang="en-GB" sz="1800" b="1" dirty="0">
                <a:solidFill>
                  <a:srgbClr val="002060"/>
                </a:solidFill>
              </a:rPr>
              <a:t>25%</a:t>
            </a:r>
          </a:p>
          <a:p>
            <a:pPr>
              <a:spcAft>
                <a:spcPts val="600"/>
              </a:spcAft>
            </a:pPr>
            <a:r>
              <a:rPr lang="en-GB" sz="1800" b="1" dirty="0">
                <a:solidFill>
                  <a:srgbClr val="002060"/>
                </a:solidFill>
              </a:rPr>
              <a:t>Written assignment </a:t>
            </a:r>
            <a:r>
              <a:rPr lang="en-GB" sz="1800" dirty="0">
                <a:solidFill>
                  <a:srgbClr val="002060"/>
                </a:solidFill>
              </a:rPr>
              <a:t>(written in student’s own time, marked externally)</a:t>
            </a:r>
          </a:p>
          <a:p>
            <a:pPr marL="0" indent="0">
              <a:spcAft>
                <a:spcPts val="600"/>
              </a:spcAft>
              <a:buNone/>
            </a:pPr>
            <a:r>
              <a:rPr lang="en-GB" sz="1800" dirty="0">
                <a:solidFill>
                  <a:srgbClr val="002060"/>
                </a:solidFill>
              </a:rPr>
              <a:t>   Weighting </a:t>
            </a:r>
            <a:r>
              <a:rPr lang="en-GB" sz="1800" b="1" dirty="0">
                <a:solidFill>
                  <a:srgbClr val="002060"/>
                </a:solidFill>
              </a:rPr>
              <a:t>20%</a:t>
            </a:r>
          </a:p>
          <a:p>
            <a:pPr>
              <a:spcAft>
                <a:spcPts val="600"/>
              </a:spcAft>
            </a:pPr>
            <a:r>
              <a:rPr lang="en-GB" sz="1800" b="1" dirty="0">
                <a:solidFill>
                  <a:srgbClr val="002060"/>
                </a:solidFill>
              </a:rPr>
              <a:t>Internal assessment  </a:t>
            </a:r>
          </a:p>
          <a:p>
            <a:pPr marL="0" indent="0">
              <a:spcAft>
                <a:spcPts val="600"/>
              </a:spcAft>
              <a:buNone/>
            </a:pPr>
            <a:r>
              <a:rPr lang="en-GB" sz="1800" b="1" dirty="0">
                <a:solidFill>
                  <a:srgbClr val="002060"/>
                </a:solidFill>
              </a:rPr>
              <a:t>   </a:t>
            </a:r>
            <a:r>
              <a:rPr lang="en-GB" sz="1800" dirty="0">
                <a:solidFill>
                  <a:srgbClr val="002060"/>
                </a:solidFill>
              </a:rPr>
              <a:t>Weighting: </a:t>
            </a:r>
            <a:r>
              <a:rPr lang="en-GB" sz="1800" b="1" dirty="0">
                <a:solidFill>
                  <a:srgbClr val="002060"/>
                </a:solidFill>
              </a:rPr>
              <a:t>25%</a:t>
            </a:r>
          </a:p>
          <a:p>
            <a:pPr>
              <a:spcAft>
                <a:spcPts val="600"/>
              </a:spcAft>
            </a:pPr>
            <a:endParaRPr lang="en-GB" sz="1800" dirty="0"/>
          </a:p>
          <a:p>
            <a:pPr>
              <a:spcAft>
                <a:spcPts val="600"/>
              </a:spcAft>
            </a:pPr>
            <a:endParaRPr lang="en-GB" sz="1800" dirty="0"/>
          </a:p>
        </p:txBody>
      </p:sp>
      <p:sp>
        <p:nvSpPr>
          <p:cNvPr id="4" name="Text Placeholder 3"/>
          <p:cNvSpPr>
            <a:spLocks noGrp="1"/>
          </p:cNvSpPr>
          <p:nvPr>
            <p:ph type="body" sz="quarter" idx="3"/>
          </p:nvPr>
        </p:nvSpPr>
        <p:spPr>
          <a:xfrm>
            <a:off x="5013374" y="1182777"/>
            <a:ext cx="3710926" cy="1350256"/>
          </a:xfrm>
        </p:spPr>
        <p:txBody>
          <a:bodyPr>
            <a:normAutofit/>
          </a:bodyPr>
          <a:lstStyle/>
          <a:p>
            <a:r>
              <a:rPr lang="en-GB" sz="2000" b="1" dirty="0">
                <a:solidFill>
                  <a:srgbClr val="002060"/>
                </a:solidFill>
              </a:rPr>
              <a:t>The new assessment</a:t>
            </a:r>
          </a:p>
        </p:txBody>
      </p:sp>
      <p:sp>
        <p:nvSpPr>
          <p:cNvPr id="5" name="Content Placeholder 4"/>
          <p:cNvSpPr>
            <a:spLocks noGrp="1"/>
          </p:cNvSpPr>
          <p:nvPr>
            <p:ph sz="quarter" idx="4"/>
          </p:nvPr>
        </p:nvSpPr>
        <p:spPr>
          <a:xfrm>
            <a:off x="5035296" y="2220266"/>
            <a:ext cx="3803304" cy="3821611"/>
          </a:xfrm>
          <a:solidFill>
            <a:schemeClr val="bg1">
              <a:lumMod val="95000"/>
            </a:schemeClr>
          </a:solidFill>
        </p:spPr>
        <p:txBody>
          <a:bodyPr>
            <a:noAutofit/>
          </a:bodyPr>
          <a:lstStyle/>
          <a:p>
            <a:pPr>
              <a:spcAft>
                <a:spcPts val="600"/>
              </a:spcAft>
            </a:pPr>
            <a:r>
              <a:rPr lang="en-GB" sz="1800" b="1" dirty="0">
                <a:solidFill>
                  <a:srgbClr val="002060"/>
                </a:solidFill>
              </a:rPr>
              <a:t>Paper 1 writing </a:t>
            </a:r>
            <a:r>
              <a:rPr lang="en-GB" sz="1800" dirty="0">
                <a:solidFill>
                  <a:srgbClr val="002060"/>
                </a:solidFill>
              </a:rPr>
              <a:t>(1 hr)</a:t>
            </a:r>
          </a:p>
          <a:p>
            <a:pPr marL="0" indent="0">
              <a:spcAft>
                <a:spcPts val="600"/>
              </a:spcAft>
              <a:buNone/>
            </a:pPr>
            <a:r>
              <a:rPr lang="en-GB" sz="1800" dirty="0">
                <a:solidFill>
                  <a:srgbClr val="002060"/>
                </a:solidFill>
              </a:rPr>
              <a:t>   Weighting </a:t>
            </a:r>
            <a:r>
              <a:rPr lang="en-GB" sz="1800" b="1" dirty="0">
                <a:solidFill>
                  <a:srgbClr val="002060"/>
                </a:solidFill>
              </a:rPr>
              <a:t>25%</a:t>
            </a:r>
          </a:p>
          <a:p>
            <a:pPr>
              <a:spcAft>
                <a:spcPts val="600"/>
              </a:spcAft>
            </a:pPr>
            <a:r>
              <a:rPr lang="en-GB" sz="1800" b="1" dirty="0">
                <a:solidFill>
                  <a:srgbClr val="002060"/>
                </a:solidFill>
              </a:rPr>
              <a:t>Paper 2 reading and listening</a:t>
            </a:r>
            <a:r>
              <a:rPr lang="en-GB" sz="1800" dirty="0">
                <a:solidFill>
                  <a:srgbClr val="002060"/>
                </a:solidFill>
              </a:rPr>
              <a:t> </a:t>
            </a:r>
            <a:br>
              <a:rPr lang="en-GB" sz="1800" dirty="0">
                <a:solidFill>
                  <a:srgbClr val="002060"/>
                </a:solidFill>
              </a:rPr>
            </a:br>
            <a:r>
              <a:rPr lang="en-GB" sz="1800" dirty="0">
                <a:solidFill>
                  <a:srgbClr val="002060"/>
                </a:solidFill>
              </a:rPr>
              <a:t>(1 hr 45 mins) </a:t>
            </a:r>
          </a:p>
          <a:p>
            <a:pPr marL="0" indent="0">
              <a:spcAft>
                <a:spcPts val="600"/>
              </a:spcAft>
              <a:buNone/>
            </a:pPr>
            <a:r>
              <a:rPr lang="en-GB" sz="1800" dirty="0">
                <a:solidFill>
                  <a:srgbClr val="002060"/>
                </a:solidFill>
              </a:rPr>
              <a:t>   </a:t>
            </a:r>
            <a:r>
              <a:rPr lang="en-GB" sz="1800" b="1" dirty="0">
                <a:solidFill>
                  <a:srgbClr val="002060"/>
                </a:solidFill>
              </a:rPr>
              <a:t>- Reading comprehension</a:t>
            </a:r>
          </a:p>
          <a:p>
            <a:pPr marL="0" indent="0">
              <a:spcAft>
                <a:spcPts val="600"/>
              </a:spcAft>
              <a:buNone/>
            </a:pPr>
            <a:r>
              <a:rPr lang="en-GB" sz="1800" dirty="0">
                <a:solidFill>
                  <a:srgbClr val="002060"/>
                </a:solidFill>
              </a:rPr>
              <a:t>    Weighting </a:t>
            </a:r>
            <a:r>
              <a:rPr lang="en-GB" sz="1800" b="1" dirty="0">
                <a:solidFill>
                  <a:srgbClr val="002060"/>
                </a:solidFill>
              </a:rPr>
              <a:t>25%</a:t>
            </a:r>
          </a:p>
          <a:p>
            <a:pPr marL="0" indent="0">
              <a:spcAft>
                <a:spcPts val="600"/>
              </a:spcAft>
              <a:buNone/>
            </a:pPr>
            <a:r>
              <a:rPr lang="en-GB" sz="1800" b="1" dirty="0">
                <a:solidFill>
                  <a:srgbClr val="002060"/>
                </a:solidFill>
              </a:rPr>
              <a:t>   - Listening comprehension</a:t>
            </a:r>
          </a:p>
          <a:p>
            <a:pPr marL="0" indent="0">
              <a:spcAft>
                <a:spcPts val="600"/>
              </a:spcAft>
              <a:buNone/>
            </a:pPr>
            <a:r>
              <a:rPr lang="en-GB" sz="1800" dirty="0">
                <a:solidFill>
                  <a:srgbClr val="002060"/>
                </a:solidFill>
              </a:rPr>
              <a:t>    Weighting </a:t>
            </a:r>
            <a:r>
              <a:rPr lang="en-GB" sz="1800" b="1" dirty="0">
                <a:solidFill>
                  <a:srgbClr val="002060"/>
                </a:solidFill>
              </a:rPr>
              <a:t>25%</a:t>
            </a:r>
          </a:p>
          <a:p>
            <a:pPr>
              <a:spcAft>
                <a:spcPts val="600"/>
              </a:spcAft>
            </a:pPr>
            <a:r>
              <a:rPr lang="en-GB" sz="1800" b="1" dirty="0">
                <a:solidFill>
                  <a:srgbClr val="002060"/>
                </a:solidFill>
              </a:rPr>
              <a:t>Internal assessment  </a:t>
            </a:r>
            <a:br>
              <a:rPr lang="en-GB" sz="1800" b="1" dirty="0">
                <a:solidFill>
                  <a:srgbClr val="002060"/>
                </a:solidFill>
              </a:rPr>
            </a:br>
            <a:r>
              <a:rPr lang="en-GB" sz="1800" dirty="0">
                <a:solidFill>
                  <a:srgbClr val="002060"/>
                </a:solidFill>
              </a:rPr>
              <a:t>Weighting: </a:t>
            </a:r>
            <a:r>
              <a:rPr lang="en-GB" sz="1800" b="1" dirty="0">
                <a:solidFill>
                  <a:srgbClr val="002060"/>
                </a:solidFill>
              </a:rPr>
              <a:t>25%</a:t>
            </a:r>
          </a:p>
          <a:p>
            <a:pPr>
              <a:spcAft>
                <a:spcPts val="600"/>
              </a:spcAft>
            </a:pPr>
            <a:endParaRPr lang="en-GB" sz="1800" dirty="0"/>
          </a:p>
        </p:txBody>
      </p:sp>
    </p:spTree>
    <p:extLst>
      <p:ext uri="{BB962C8B-B14F-4D97-AF65-F5344CB8AC3E}">
        <p14:creationId xmlns:p14="http://schemas.microsoft.com/office/powerpoint/2010/main" val="390037308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564" y="1563869"/>
            <a:ext cx="7694389" cy="4005171"/>
          </a:xfrm>
        </p:spPr>
        <p:txBody>
          <a:bodyPr>
            <a:normAutofit lnSpcReduction="10000"/>
          </a:bodyPr>
          <a:lstStyle/>
          <a:p>
            <a:endParaRPr lang="en-GB" sz="2400" dirty="0"/>
          </a:p>
          <a:p>
            <a:pPr marL="0" indent="0">
              <a:buNone/>
            </a:pPr>
            <a:r>
              <a:rPr lang="en-GB" sz="2400" dirty="0">
                <a:solidFill>
                  <a:srgbClr val="002060"/>
                </a:solidFill>
              </a:rPr>
              <a:t>The new course identifies three types of texts</a:t>
            </a:r>
            <a:r>
              <a:rPr lang="en-GB" dirty="0">
                <a:solidFill>
                  <a:srgbClr val="002060"/>
                </a:solidFill>
              </a:rPr>
              <a:t>. </a:t>
            </a:r>
          </a:p>
          <a:p>
            <a:pPr marL="0" indent="0">
              <a:buNone/>
            </a:pPr>
            <a:endParaRPr lang="en-GB" dirty="0">
              <a:solidFill>
                <a:srgbClr val="002060"/>
              </a:solidFill>
            </a:endParaRPr>
          </a:p>
          <a:p>
            <a:pPr marL="607740" lvl="3" indent="0">
              <a:buNone/>
            </a:pPr>
            <a:r>
              <a:rPr lang="en-GB" sz="2400" b="1" dirty="0">
                <a:solidFill>
                  <a:srgbClr val="FF0000"/>
                </a:solidFill>
              </a:rPr>
              <a:t>Personal</a:t>
            </a:r>
          </a:p>
          <a:p>
            <a:pPr marL="607740" lvl="3" indent="0">
              <a:buNone/>
            </a:pPr>
            <a:r>
              <a:rPr lang="en-GB" sz="2400" b="1" dirty="0">
                <a:solidFill>
                  <a:srgbClr val="FF0000"/>
                </a:solidFill>
              </a:rPr>
              <a:t>                      Professional</a:t>
            </a:r>
          </a:p>
          <a:p>
            <a:pPr marL="607740" lvl="3" indent="0">
              <a:buNone/>
            </a:pPr>
            <a:r>
              <a:rPr lang="en-GB" sz="1662" b="1" dirty="0">
                <a:solidFill>
                  <a:srgbClr val="FF0000"/>
                </a:solidFill>
              </a:rPr>
              <a:t>                                                                   </a:t>
            </a:r>
            <a:r>
              <a:rPr lang="en-GB" sz="2400" b="1" dirty="0">
                <a:solidFill>
                  <a:srgbClr val="FF0000"/>
                </a:solidFill>
              </a:rPr>
              <a:t>Mass-media</a:t>
            </a:r>
          </a:p>
          <a:p>
            <a:pPr marL="607740" lvl="3" indent="0">
              <a:buNone/>
            </a:pPr>
            <a:endParaRPr lang="en-GB" sz="2200" dirty="0">
              <a:solidFill>
                <a:srgbClr val="002060"/>
              </a:solidFill>
            </a:endParaRPr>
          </a:p>
          <a:p>
            <a:pPr marL="0" indent="0">
              <a:buNone/>
            </a:pPr>
            <a:r>
              <a:rPr lang="en-GB" sz="2400" dirty="0">
                <a:solidFill>
                  <a:srgbClr val="002060"/>
                </a:solidFill>
              </a:rPr>
              <a:t>Teachers will be expected to prepare students to deal with all three types of texts in preparation for the listening and reading assessments in paper 2, as well as the written production in paper 1</a:t>
            </a:r>
            <a:r>
              <a:rPr lang="en-GB" sz="2000" dirty="0">
                <a:solidFill>
                  <a:srgbClr val="002060"/>
                </a:solidFill>
              </a:rPr>
              <a:t>. </a:t>
            </a:r>
          </a:p>
        </p:txBody>
      </p:sp>
      <p:sp>
        <p:nvSpPr>
          <p:cNvPr id="2" name="Title 1"/>
          <p:cNvSpPr>
            <a:spLocks noGrp="1"/>
          </p:cNvSpPr>
          <p:nvPr>
            <p:ph type="title" idx="4294967295"/>
          </p:nvPr>
        </p:nvSpPr>
        <p:spPr>
          <a:xfrm>
            <a:off x="1600200" y="625475"/>
            <a:ext cx="7543800" cy="631825"/>
          </a:xfrm>
        </p:spPr>
        <p:txBody>
          <a:bodyPr>
            <a:normAutofit fontScale="90000"/>
          </a:bodyPr>
          <a:lstStyle/>
          <a:p>
            <a:r>
              <a:rPr lang="en-GB" sz="4000" dirty="0"/>
              <a:t>Categories of text types</a:t>
            </a:r>
          </a:p>
        </p:txBody>
      </p:sp>
      <p:sp>
        <p:nvSpPr>
          <p:cNvPr id="4" name="Slide Number Placeholder 3"/>
          <p:cNvSpPr>
            <a:spLocks noGrp="1"/>
          </p:cNvSpPr>
          <p:nvPr>
            <p:ph type="sldNum" sz="quarter" idx="4294967295"/>
          </p:nvPr>
        </p:nvSpPr>
        <p:spPr>
          <a:xfrm>
            <a:off x="8159750" y="6226175"/>
            <a:ext cx="984250" cy="338138"/>
          </a:xfrm>
        </p:spPr>
        <p:txBody>
          <a:bodyPr/>
          <a:lstStyle/>
          <a:p>
            <a:fld id="{028E3F4F-51B2-42EE-AFA2-40C4572185CC}" type="slidenum">
              <a:rPr lang="en-US" smtClean="0"/>
              <a:t>4</a:t>
            </a:fld>
            <a:endParaRPr lang="en-US" dirty="0"/>
          </a:p>
        </p:txBody>
      </p:sp>
    </p:spTree>
    <p:extLst>
      <p:ext uri="{BB962C8B-B14F-4D97-AF65-F5344CB8AC3E}">
        <p14:creationId xmlns:p14="http://schemas.microsoft.com/office/powerpoint/2010/main" val="7442871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Examples of the three text types</a:t>
            </a:r>
          </a:p>
        </p:txBody>
      </p:sp>
      <p:sp>
        <p:nvSpPr>
          <p:cNvPr id="5" name="Content Placeholder 4"/>
          <p:cNvSpPr>
            <a:spLocks noGrp="1"/>
          </p:cNvSpPr>
          <p:nvPr>
            <p:ph idx="1"/>
          </p:nvPr>
        </p:nvSpPr>
        <p:spPr/>
        <p:txBody>
          <a:bodyPr/>
          <a:lstStyle/>
          <a:p>
            <a:r>
              <a:rPr lang="en-GB" dirty="0"/>
              <a:t>In language groups, compile three lists of appropriate examples for the three text types to include in course outlines.</a:t>
            </a:r>
          </a:p>
          <a:p>
            <a:endParaRPr lang="en-GB" dirty="0"/>
          </a:p>
          <a:p>
            <a:pPr marL="574675" indent="-222250"/>
            <a:r>
              <a:rPr lang="en-GB" dirty="0">
                <a:solidFill>
                  <a:srgbClr val="FF0000"/>
                </a:solidFill>
              </a:rPr>
              <a:t>Personal</a:t>
            </a:r>
          </a:p>
          <a:p>
            <a:pPr marL="574675" indent="-222250"/>
            <a:endParaRPr lang="en-GB" dirty="0"/>
          </a:p>
          <a:p>
            <a:pPr marL="574675" indent="-222250"/>
            <a:r>
              <a:rPr lang="en-GB" dirty="0">
                <a:solidFill>
                  <a:srgbClr val="00B050"/>
                </a:solidFill>
              </a:rPr>
              <a:t>Professional</a:t>
            </a:r>
          </a:p>
          <a:p>
            <a:pPr marL="574675" indent="-222250"/>
            <a:endParaRPr lang="en-GB" dirty="0"/>
          </a:p>
          <a:p>
            <a:pPr marL="574675" indent="-222250"/>
            <a:r>
              <a:rPr lang="en-GB" dirty="0">
                <a:solidFill>
                  <a:srgbClr val="7030A0"/>
                </a:solidFill>
              </a:rPr>
              <a:t>Mass media</a:t>
            </a:r>
          </a:p>
        </p:txBody>
      </p:sp>
    </p:spTree>
    <p:extLst>
      <p:ext uri="{BB962C8B-B14F-4D97-AF65-F5344CB8AC3E}">
        <p14:creationId xmlns:p14="http://schemas.microsoft.com/office/powerpoint/2010/main" val="261960528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6000" y="133268"/>
            <a:ext cx="7884000" cy="5654618"/>
          </a:xfrm>
        </p:spPr>
        <p:txBody>
          <a:bodyPr/>
          <a:lstStyle/>
          <a:p>
            <a:pPr marL="0" indent="0">
              <a:buNone/>
            </a:pPr>
            <a:r>
              <a:rPr lang="en-US" sz="3400" b="1" dirty="0">
                <a:solidFill>
                  <a:schemeClr val="accent2"/>
                </a:solidFill>
              </a:rPr>
              <a:t>There are three categories of texts</a:t>
            </a:r>
          </a:p>
        </p:txBody>
      </p:sp>
      <p:graphicFrame>
        <p:nvGraphicFramePr>
          <p:cNvPr id="3" name="Table 2"/>
          <p:cNvGraphicFramePr>
            <a:graphicFrameLocks noGrp="1"/>
          </p:cNvGraphicFramePr>
          <p:nvPr>
            <p:extLst>
              <p:ext uri="{D42A27DB-BD31-4B8C-83A1-F6EECF244321}">
                <p14:modId xmlns:p14="http://schemas.microsoft.com/office/powerpoint/2010/main" val="2354236964"/>
              </p:ext>
            </p:extLst>
          </p:nvPr>
        </p:nvGraphicFramePr>
        <p:xfrm>
          <a:off x="122712" y="718837"/>
          <a:ext cx="8760030" cy="6344920"/>
        </p:xfrm>
        <a:graphic>
          <a:graphicData uri="http://schemas.openxmlformats.org/drawingml/2006/table">
            <a:tbl>
              <a:tblPr firstRow="1" bandRow="1">
                <a:tableStyleId>{5C22544A-7EE6-4342-B048-85BDC9FD1C3A}</a:tableStyleId>
              </a:tblPr>
              <a:tblGrid>
                <a:gridCol w="2086098">
                  <a:extLst>
                    <a:ext uri="{9D8B030D-6E8A-4147-A177-3AD203B41FA5}">
                      <a16:colId xmlns:a16="http://schemas.microsoft.com/office/drawing/2014/main" val="20000"/>
                    </a:ext>
                  </a:extLst>
                </a:gridCol>
                <a:gridCol w="2671948">
                  <a:extLst>
                    <a:ext uri="{9D8B030D-6E8A-4147-A177-3AD203B41FA5}">
                      <a16:colId xmlns:a16="http://schemas.microsoft.com/office/drawing/2014/main" val="20001"/>
                    </a:ext>
                  </a:extLst>
                </a:gridCol>
                <a:gridCol w="4001984">
                  <a:extLst>
                    <a:ext uri="{9D8B030D-6E8A-4147-A177-3AD203B41FA5}">
                      <a16:colId xmlns:a16="http://schemas.microsoft.com/office/drawing/2014/main" val="20002"/>
                    </a:ext>
                  </a:extLst>
                </a:gridCol>
              </a:tblGrid>
              <a:tr h="370840">
                <a:tc>
                  <a:txBody>
                    <a:bodyPr/>
                    <a:lstStyle/>
                    <a:p>
                      <a:r>
                        <a:rPr lang="en-US" dirty="0"/>
                        <a:t>Personal texts</a:t>
                      </a:r>
                    </a:p>
                  </a:txBody>
                  <a:tcPr>
                    <a:lnB w="38100" cmpd="sng">
                      <a:noFill/>
                    </a:lnB>
                  </a:tcPr>
                </a:tc>
                <a:tc>
                  <a:txBody>
                    <a:bodyPr/>
                    <a:lstStyle/>
                    <a:p>
                      <a:r>
                        <a:rPr lang="en-US" dirty="0"/>
                        <a:t>Professional texts</a:t>
                      </a:r>
                    </a:p>
                  </a:txBody>
                  <a:tcPr>
                    <a:lnB w="38100" cmpd="sng">
                      <a:noFill/>
                    </a:lnB>
                  </a:tcPr>
                </a:tc>
                <a:tc>
                  <a:txBody>
                    <a:bodyPr/>
                    <a:lstStyle/>
                    <a:p>
                      <a:r>
                        <a:rPr lang="en-US" dirty="0"/>
                        <a:t>Mass media texts</a:t>
                      </a:r>
                    </a:p>
                  </a:txBody>
                  <a:tcPr>
                    <a:lnB w="38100" cmpd="sng">
                      <a:noFill/>
                    </a:lnB>
                  </a:tcPr>
                </a:tc>
                <a:extLst>
                  <a:ext uri="{0D108BD9-81ED-4DB2-BD59-A6C34878D82A}">
                    <a16:rowId xmlns:a16="http://schemas.microsoft.com/office/drawing/2014/main" val="10000"/>
                  </a:ext>
                </a:extLst>
              </a:tr>
              <a:tr h="370840">
                <a:tc>
                  <a:txBody>
                    <a:bodyPr/>
                    <a:lstStyle/>
                    <a:p>
                      <a:r>
                        <a:rPr lang="en-US" sz="1400" dirty="0"/>
                        <a:t>Blog</a:t>
                      </a:r>
                    </a:p>
                    <a:p>
                      <a:r>
                        <a:rPr lang="en-US" sz="1400" dirty="0"/>
                        <a:t>Diary</a:t>
                      </a:r>
                    </a:p>
                    <a:p>
                      <a:r>
                        <a:rPr lang="en-US" sz="1400" dirty="0"/>
                        <a:t>Email</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Blog</a:t>
                      </a:r>
                    </a:p>
                    <a:p>
                      <a:r>
                        <a:rPr lang="en-US" sz="1400" dirty="0"/>
                        <a:t>Brochure</a:t>
                      </a:r>
                    </a:p>
                    <a:p>
                      <a:r>
                        <a:rPr lang="en-US" sz="1400" dirty="0"/>
                        <a:t>Catalogue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Advertisement</a:t>
                      </a:r>
                    </a:p>
                    <a:p>
                      <a:r>
                        <a:rPr lang="en-US" sz="1400" dirty="0"/>
                        <a:t>Article (newspaper, magazine)</a:t>
                      </a:r>
                    </a:p>
                    <a:p>
                      <a:r>
                        <a:rPr lang="en-US" sz="1400" dirty="0"/>
                        <a:t>Blog</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370840">
                <a:tc>
                  <a:txBody>
                    <a:bodyPr/>
                    <a:lstStyle/>
                    <a:p>
                      <a:r>
                        <a:rPr lang="en-US" sz="1400" dirty="0"/>
                        <a:t>Invitation</a:t>
                      </a:r>
                    </a:p>
                    <a:p>
                      <a:r>
                        <a:rPr lang="en-US" sz="1400" dirty="0"/>
                        <a:t>Journal</a:t>
                      </a:r>
                    </a:p>
                    <a:p>
                      <a:r>
                        <a:rPr lang="en-US" sz="1400" dirty="0"/>
                        <a:t>List</a:t>
                      </a:r>
                    </a:p>
                    <a:p>
                      <a:r>
                        <a:rPr lang="en-US" sz="1400" dirty="0"/>
                        <a:t>Personal letter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Email</a:t>
                      </a:r>
                    </a:p>
                    <a:p>
                      <a:r>
                        <a:rPr lang="en-US" sz="1400" dirty="0"/>
                        <a:t>Essay</a:t>
                      </a:r>
                    </a:p>
                    <a:p>
                      <a:r>
                        <a:rPr lang="en-US" sz="1400" dirty="0"/>
                        <a:t>Formal letter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Brochure</a:t>
                      </a:r>
                    </a:p>
                    <a:p>
                      <a:r>
                        <a:rPr lang="en-US" sz="1400" dirty="0"/>
                        <a:t>Film</a:t>
                      </a:r>
                    </a:p>
                    <a:p>
                      <a:r>
                        <a:rPr lang="en-US" sz="1400" dirty="0"/>
                        <a:t>Flyer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370840">
                <a:tc>
                  <a:txBody>
                    <a:bodyPr/>
                    <a:lstStyle/>
                    <a:p>
                      <a:r>
                        <a:rPr lang="en-US" sz="1400" dirty="0"/>
                        <a:t>Postcard</a:t>
                      </a:r>
                    </a:p>
                    <a:p>
                      <a:r>
                        <a:rPr lang="en-US" sz="1400" dirty="0"/>
                        <a:t>Social media posting/chat room</a:t>
                      </a:r>
                    </a:p>
                    <a:p>
                      <a:r>
                        <a:rPr lang="en-US" sz="1400" dirty="0"/>
                        <a:t>Text message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Interview</a:t>
                      </a:r>
                    </a:p>
                    <a:p>
                      <a:r>
                        <a:rPr lang="en-US" sz="1400" dirty="0"/>
                        <a:t>Invitation</a:t>
                      </a:r>
                    </a:p>
                    <a:p>
                      <a:r>
                        <a:rPr lang="en-US" sz="1400" dirty="0">
                          <a:solidFill>
                            <a:schemeClr val="tx1"/>
                          </a:solidFill>
                        </a:rPr>
                        <a:t>Literature (short-story, novel, poem, graphic novel)</a:t>
                      </a:r>
                    </a:p>
                    <a:p>
                      <a:r>
                        <a:rPr lang="en-US" sz="1400" dirty="0"/>
                        <a:t>Maps/diagrams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Interview</a:t>
                      </a:r>
                    </a:p>
                    <a:p>
                      <a:r>
                        <a:rPr lang="en-US" sz="1400" dirty="0"/>
                        <a:t>Leaflet</a:t>
                      </a:r>
                    </a:p>
                    <a:p>
                      <a:r>
                        <a:rPr lang="en-US" sz="1400" dirty="0"/>
                        <a:t>Literature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News report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370840">
                <a:tc>
                  <a:txBody>
                    <a:bodyPr/>
                    <a:lstStyle/>
                    <a:p>
                      <a:r>
                        <a:rPr lang="en-US" sz="1400" dirty="0"/>
                        <a:t>Timetable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Menu</a:t>
                      </a:r>
                    </a:p>
                    <a:p>
                      <a:r>
                        <a:rPr lang="en-US" sz="1400" dirty="0"/>
                        <a:t>Online forum</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Personal statement/CV</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Newsletter</a:t>
                      </a:r>
                    </a:p>
                    <a:p>
                      <a:r>
                        <a:rPr lang="en-US" sz="1400" dirty="0"/>
                        <a:t>Opinion column/editorial</a:t>
                      </a:r>
                    </a:p>
                    <a:p>
                      <a:r>
                        <a:rPr lang="en-US" sz="1400" dirty="0"/>
                        <a:t>Pamphlet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370840">
                <a:tc>
                  <a:txBody>
                    <a:bodyPr/>
                    <a:lstStyle/>
                    <a:p>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Proposal</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Questionnaire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Recipe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Podcast</a:t>
                      </a:r>
                    </a:p>
                    <a:p>
                      <a:r>
                        <a:rPr lang="en-US" sz="1400" dirty="0"/>
                        <a:t>Poster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Public commentary (editorial/readers/ letters)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370840">
                <a:tc>
                  <a:txBody>
                    <a:bodyPr/>
                    <a:lstStyle/>
                    <a:p>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Report</a:t>
                      </a:r>
                    </a:p>
                    <a:p>
                      <a:r>
                        <a:rPr lang="en-US" sz="1400" dirty="0"/>
                        <a:t>Set of instructions/guidelines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Supporting letter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Radio program</a:t>
                      </a:r>
                    </a:p>
                    <a:p>
                      <a:r>
                        <a:rPr lang="en-US" sz="1400" dirty="0"/>
                        <a:t>Review</a:t>
                      </a:r>
                    </a:p>
                    <a:p>
                      <a:r>
                        <a:rPr lang="en-US" sz="1400" dirty="0"/>
                        <a:t>Social media posting</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6"/>
                  </a:ext>
                </a:extLst>
              </a:tr>
              <a:tr h="370840">
                <a:tc>
                  <a:txBody>
                    <a:bodyPr/>
                    <a:lstStyle/>
                    <a:p>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Survey</a:t>
                      </a:r>
                    </a:p>
                    <a:p>
                      <a:r>
                        <a:rPr lang="en-US" sz="1400" dirty="0"/>
                        <a:t>Timetable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Speech</a:t>
                      </a:r>
                    </a:p>
                    <a:p>
                      <a:r>
                        <a:rPr lang="en-US" sz="1400" dirty="0"/>
                        <a:t>Travel guide</a:t>
                      </a:r>
                    </a:p>
                    <a:p>
                      <a:r>
                        <a:rPr lang="en-US" sz="1400" dirty="0"/>
                        <a:t>TV/drama/music</a:t>
                      </a:r>
                    </a:p>
                    <a:p>
                      <a:r>
                        <a:rPr lang="en-US" sz="1400" dirty="0"/>
                        <a:t>Web page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1250076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000" y="324000"/>
            <a:ext cx="7884000" cy="593222"/>
          </a:xfrm>
        </p:spPr>
        <p:txBody>
          <a:bodyPr/>
          <a:lstStyle/>
          <a:p>
            <a:r>
              <a:rPr kumimoji="1" lang="zh-CN" altLang="en-US" dirty="0"/>
              <a:t>考试题型</a:t>
            </a:r>
          </a:p>
        </p:txBody>
      </p:sp>
      <p:sp>
        <p:nvSpPr>
          <p:cNvPr id="3" name="Content Placeholder 2"/>
          <p:cNvSpPr>
            <a:spLocks noGrp="1"/>
          </p:cNvSpPr>
          <p:nvPr>
            <p:ph idx="1"/>
          </p:nvPr>
        </p:nvSpPr>
        <p:spPr>
          <a:xfrm>
            <a:off x="699556" y="988445"/>
            <a:ext cx="7884000" cy="4464000"/>
          </a:xfrm>
        </p:spPr>
        <p:txBody>
          <a:bodyPr>
            <a:normAutofit fontScale="85000" lnSpcReduction="20000"/>
          </a:bodyPr>
          <a:lstStyle/>
          <a:p>
            <a:pPr>
              <a:lnSpc>
                <a:spcPct val="150000"/>
              </a:lnSpc>
              <a:spcBef>
                <a:spcPts val="600"/>
              </a:spcBef>
            </a:pPr>
            <a:r>
              <a:rPr lang="zh-CN" altLang="en-US" sz="2800" dirty="0">
                <a:latin typeface="华文楷体"/>
                <a:ea typeface="华文楷体"/>
                <a:cs typeface="华文楷体"/>
              </a:rPr>
              <a:t>判断对错</a:t>
            </a:r>
            <a:endParaRPr lang="en-US" altLang="zh-CN" sz="2800" dirty="0">
              <a:latin typeface="华文楷体"/>
              <a:ea typeface="华文楷体"/>
              <a:cs typeface="华文楷体"/>
            </a:endParaRPr>
          </a:p>
          <a:p>
            <a:pPr>
              <a:lnSpc>
                <a:spcPct val="150000"/>
              </a:lnSpc>
              <a:spcBef>
                <a:spcPts val="600"/>
              </a:spcBef>
            </a:pPr>
            <a:r>
              <a:rPr lang="zh-CN" altLang="en-US" sz="2800" dirty="0">
                <a:latin typeface="华文楷体"/>
                <a:ea typeface="华文楷体"/>
                <a:cs typeface="华文楷体"/>
              </a:rPr>
              <a:t>多项选择</a:t>
            </a:r>
            <a:endParaRPr lang="en-US" altLang="zh-CN" sz="2800" dirty="0">
              <a:latin typeface="华文楷体"/>
              <a:ea typeface="华文楷体"/>
              <a:cs typeface="华文楷体"/>
            </a:endParaRPr>
          </a:p>
          <a:p>
            <a:pPr>
              <a:lnSpc>
                <a:spcPct val="150000"/>
              </a:lnSpc>
              <a:spcBef>
                <a:spcPts val="600"/>
              </a:spcBef>
            </a:pPr>
            <a:r>
              <a:rPr lang="zh-CN" altLang="en-US" sz="2800" dirty="0">
                <a:latin typeface="华文楷体"/>
                <a:ea typeface="华文楷体"/>
                <a:cs typeface="华文楷体"/>
              </a:rPr>
              <a:t>简答题</a:t>
            </a:r>
            <a:endParaRPr lang="en-US" altLang="zh-CN" sz="2800" dirty="0">
              <a:latin typeface="华文楷体"/>
              <a:ea typeface="华文楷体"/>
              <a:cs typeface="华文楷体"/>
            </a:endParaRPr>
          </a:p>
          <a:p>
            <a:pPr>
              <a:lnSpc>
                <a:spcPct val="150000"/>
              </a:lnSpc>
              <a:spcBef>
                <a:spcPts val="600"/>
              </a:spcBef>
            </a:pPr>
            <a:r>
              <a:rPr lang="zh-CN" altLang="en-US" sz="2800" dirty="0">
                <a:latin typeface="华文楷体"/>
                <a:ea typeface="华文楷体"/>
                <a:cs typeface="华文楷体"/>
              </a:rPr>
              <a:t>填写表格</a:t>
            </a:r>
            <a:endParaRPr lang="en-US" altLang="zh-CN" sz="2800" dirty="0">
              <a:latin typeface="华文楷体"/>
              <a:ea typeface="华文楷体"/>
              <a:cs typeface="华文楷体"/>
            </a:endParaRPr>
          </a:p>
          <a:p>
            <a:pPr>
              <a:lnSpc>
                <a:spcPct val="150000"/>
              </a:lnSpc>
              <a:spcBef>
                <a:spcPts val="600"/>
              </a:spcBef>
            </a:pPr>
            <a:r>
              <a:rPr lang="zh-CN" altLang="en-US" sz="2800" dirty="0">
                <a:latin typeface="华文楷体"/>
                <a:ea typeface="华文楷体"/>
                <a:cs typeface="华文楷体"/>
              </a:rPr>
              <a:t>填空题</a:t>
            </a:r>
            <a:endParaRPr lang="en-US" altLang="zh-CN" sz="2800" dirty="0">
              <a:latin typeface="华文楷体"/>
              <a:ea typeface="华文楷体"/>
              <a:cs typeface="华文楷体"/>
            </a:endParaRPr>
          </a:p>
          <a:p>
            <a:pPr>
              <a:lnSpc>
                <a:spcPct val="150000"/>
              </a:lnSpc>
              <a:spcBef>
                <a:spcPts val="600"/>
              </a:spcBef>
            </a:pPr>
            <a:r>
              <a:rPr lang="zh-CN" altLang="en-US" sz="2800" dirty="0">
                <a:latin typeface="华文楷体"/>
                <a:ea typeface="华文楷体"/>
                <a:cs typeface="华文楷体"/>
              </a:rPr>
              <a:t>搭配题（词意、近义词、反义词；段意、上半句和下半句；图片排序、文章内容和图片</a:t>
            </a:r>
            <a:r>
              <a:rPr lang="en-US" altLang="zh-CN" sz="2800" dirty="0">
                <a:latin typeface="华文楷体"/>
                <a:ea typeface="华文楷体"/>
                <a:cs typeface="华文楷体"/>
              </a:rPr>
              <a:t>……</a:t>
            </a:r>
            <a:r>
              <a:rPr lang="zh-CN" altLang="en-US" sz="2800" dirty="0">
                <a:latin typeface="华文楷体"/>
                <a:ea typeface="华文楷体"/>
                <a:cs typeface="华文楷体"/>
              </a:rPr>
              <a:t>）</a:t>
            </a:r>
            <a:endParaRPr lang="en-US" altLang="zh-CN" sz="2800" dirty="0">
              <a:latin typeface="华文楷体"/>
              <a:ea typeface="华文楷体"/>
              <a:cs typeface="华文楷体"/>
            </a:endParaRPr>
          </a:p>
          <a:p>
            <a:pPr>
              <a:lnSpc>
                <a:spcPct val="150000"/>
              </a:lnSpc>
              <a:spcBef>
                <a:spcPts val="600"/>
              </a:spcBef>
            </a:pPr>
            <a:r>
              <a:rPr lang="en-US" altLang="zh-CN" sz="2800" dirty="0">
                <a:latin typeface="华文楷体"/>
                <a:ea typeface="华文楷体"/>
                <a:cs typeface="华文楷体"/>
              </a:rPr>
              <a:t>……</a:t>
            </a: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7</a:t>
            </a:fld>
            <a:endParaRPr lang="en-US"/>
          </a:p>
        </p:txBody>
      </p:sp>
    </p:spTree>
    <p:extLst>
      <p:ext uri="{BB962C8B-B14F-4D97-AF65-F5344CB8AC3E}">
        <p14:creationId xmlns:p14="http://schemas.microsoft.com/office/powerpoint/2010/main" val="393277250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edg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zh-CN" altLang="en-US" dirty="0"/>
              <a:t>阅读考试准备</a:t>
            </a:r>
          </a:p>
        </p:txBody>
      </p:sp>
      <p:sp>
        <p:nvSpPr>
          <p:cNvPr id="3" name="Content Placeholder 2"/>
          <p:cNvSpPr>
            <a:spLocks noGrp="1"/>
          </p:cNvSpPr>
          <p:nvPr>
            <p:ph idx="1"/>
          </p:nvPr>
        </p:nvSpPr>
        <p:spPr/>
        <p:txBody>
          <a:bodyPr/>
          <a:lstStyle/>
          <a:p>
            <a:pPr lvl="0"/>
            <a:r>
              <a:rPr lang="en-US" altLang="zh-CN" dirty="0" err="1"/>
              <a:t>熟悉题型</a:t>
            </a:r>
            <a:endParaRPr lang="en-US" altLang="zh-CN" dirty="0"/>
          </a:p>
          <a:p>
            <a:r>
              <a:rPr lang="en-US" altLang="zh-CN" dirty="0" err="1"/>
              <a:t>熟悉各类文体</a:t>
            </a:r>
            <a:r>
              <a:rPr lang="en-US" altLang="zh-CN" dirty="0"/>
              <a:t>（“</a:t>
            </a:r>
            <a:r>
              <a:rPr lang="en-US" altLang="zh-CN" dirty="0" err="1"/>
              <a:t>原生态材料</a:t>
            </a:r>
            <a:r>
              <a:rPr lang="en-US" altLang="zh-CN" dirty="0"/>
              <a:t>”）</a:t>
            </a:r>
          </a:p>
          <a:p>
            <a:pPr lvl="0"/>
            <a:r>
              <a:rPr lang="en-US" altLang="zh-CN" dirty="0" err="1"/>
              <a:t>大量积累阅读词汇（词汇同心圆</a:t>
            </a:r>
            <a:r>
              <a:rPr lang="en-US" altLang="zh-CN" dirty="0"/>
              <a:t>）</a:t>
            </a:r>
            <a:endParaRPr lang="zh-CN" altLang="en-US" dirty="0"/>
          </a:p>
          <a:p>
            <a:pPr lvl="0"/>
            <a:r>
              <a:rPr lang="en-US" altLang="zh-CN" dirty="0" err="1"/>
              <a:t>充分利用past</a:t>
            </a:r>
            <a:r>
              <a:rPr lang="en-US" altLang="zh-CN" dirty="0"/>
              <a:t> paper：</a:t>
            </a:r>
            <a:endParaRPr lang="zh-CN" altLang="en-US" dirty="0"/>
          </a:p>
          <a:p>
            <a:r>
              <a:rPr lang="en-US" altLang="zh-CN" dirty="0"/>
              <a:t>有地方色彩的词汇：坪、机车位、部落格、网路、某某上……</a:t>
            </a:r>
            <a:endParaRPr lang="zh-CN" altLang="en-US" dirty="0"/>
          </a:p>
          <a:p>
            <a:r>
              <a:rPr lang="en-US" altLang="zh-CN" dirty="0"/>
              <a:t>熟悉考试中可能出现的问题：夹杂繁体字等</a:t>
            </a:r>
            <a:endParaRPr lang="zh-CN" altLang="en-US" dirty="0"/>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8</a:t>
            </a:fld>
            <a:endParaRPr lang="en-US"/>
          </a:p>
        </p:txBody>
      </p:sp>
    </p:spTree>
    <p:extLst>
      <p:ext uri="{BB962C8B-B14F-4D97-AF65-F5344CB8AC3E}">
        <p14:creationId xmlns:p14="http://schemas.microsoft.com/office/powerpoint/2010/main" val="2323672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zh-CN" altLang="en-US" dirty="0"/>
              <a:t>阅读技巧</a:t>
            </a:r>
          </a:p>
        </p:txBody>
      </p:sp>
      <p:sp>
        <p:nvSpPr>
          <p:cNvPr id="3" name="Content Placeholder 2"/>
          <p:cNvSpPr>
            <a:spLocks noGrp="1"/>
          </p:cNvSpPr>
          <p:nvPr>
            <p:ph idx="1"/>
          </p:nvPr>
        </p:nvSpPr>
        <p:spPr/>
        <p:txBody>
          <a:bodyPr/>
          <a:lstStyle/>
          <a:p>
            <a:pPr>
              <a:lnSpc>
                <a:spcPct val="200000"/>
              </a:lnSpc>
            </a:pPr>
            <a:r>
              <a:rPr lang="zh-CN" altLang="en-US" dirty="0">
                <a:latin typeface="华文楷体"/>
                <a:ea typeface="华文楷体"/>
                <a:cs typeface="华文楷体"/>
              </a:rPr>
              <a:t>识别文体</a:t>
            </a:r>
            <a:endParaRPr lang="en-US" altLang="zh-CN" dirty="0">
              <a:latin typeface="华文楷体"/>
              <a:ea typeface="华文楷体"/>
              <a:cs typeface="华文楷体"/>
            </a:endParaRPr>
          </a:p>
          <a:p>
            <a:pPr>
              <a:lnSpc>
                <a:spcPct val="200000"/>
              </a:lnSpc>
            </a:pPr>
            <a:r>
              <a:rPr lang="zh-CN" altLang="en-US" dirty="0">
                <a:latin typeface="华文楷体"/>
                <a:ea typeface="华文楷体"/>
                <a:cs typeface="华文楷体"/>
              </a:rPr>
              <a:t>仔细审题</a:t>
            </a:r>
            <a:endParaRPr lang="en-US" altLang="zh-CN" dirty="0">
              <a:latin typeface="华文楷体"/>
              <a:ea typeface="华文楷体"/>
              <a:cs typeface="华文楷体"/>
            </a:endParaRPr>
          </a:p>
          <a:p>
            <a:pPr>
              <a:lnSpc>
                <a:spcPct val="200000"/>
              </a:lnSpc>
            </a:pPr>
            <a:r>
              <a:rPr lang="zh-CN" altLang="en-US" dirty="0">
                <a:latin typeface="华文楷体"/>
                <a:ea typeface="华文楷体"/>
                <a:cs typeface="华文楷体"/>
              </a:rPr>
              <a:t>辨别关键词</a:t>
            </a:r>
            <a:endParaRPr lang="en-US" altLang="zh-CN" dirty="0">
              <a:latin typeface="华文楷体"/>
              <a:ea typeface="华文楷体"/>
              <a:cs typeface="华文楷体"/>
            </a:endParaRPr>
          </a:p>
          <a:p>
            <a:pPr>
              <a:lnSpc>
                <a:spcPct val="200000"/>
              </a:lnSpc>
            </a:pPr>
            <a:r>
              <a:rPr lang="zh-CN" altLang="en-US" dirty="0">
                <a:latin typeface="华文楷体"/>
                <a:ea typeface="华文楷体"/>
                <a:cs typeface="华文楷体"/>
              </a:rPr>
              <a:t>关联词；连词“和、或、跟、与”</a:t>
            </a:r>
            <a:endParaRPr lang="en-US" altLang="zh-CN" dirty="0">
              <a:latin typeface="华文楷体"/>
              <a:ea typeface="华文楷体"/>
              <a:cs typeface="华文楷体"/>
            </a:endParaRPr>
          </a:p>
          <a:p>
            <a:pPr>
              <a:lnSpc>
                <a:spcPct val="200000"/>
              </a:lnSpc>
            </a:pPr>
            <a:r>
              <a:rPr lang="zh-CN" altLang="en-US" dirty="0">
                <a:latin typeface="华文楷体"/>
                <a:ea typeface="华文楷体"/>
                <a:cs typeface="华文楷体"/>
              </a:rPr>
              <a:t>标点符号</a:t>
            </a:r>
            <a:endParaRPr lang="en-US" altLang="zh-CN" dirty="0">
              <a:latin typeface="华文楷体"/>
              <a:ea typeface="华文楷体"/>
              <a:cs typeface="华文楷体"/>
            </a:endParaRPr>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1/16/22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9</a:t>
            </a:fld>
            <a:endParaRPr lang="en-US"/>
          </a:p>
        </p:txBody>
      </p:sp>
    </p:spTree>
    <p:extLst>
      <p:ext uri="{BB962C8B-B14F-4D97-AF65-F5344CB8AC3E}">
        <p14:creationId xmlns:p14="http://schemas.microsoft.com/office/powerpoint/2010/main" val="41639258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5"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43"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
                                        <p:tgtEl>
                                          <p:spTgt spid="3">
                                            <p:txEl>
                                              <p:pRg st="3" end="3"/>
                                            </p:txEl>
                                          </p:spTgt>
                                        </p:tgtEl>
                                      </p:cBhvr>
                                    </p:animEffect>
                                    <p:anim calcmode="lin" valueType="num">
                                      <p:cBhvr>
                                        <p:cTn id="31"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3"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4"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9791</TotalTime>
  <Words>1553</Words>
  <Application>Microsoft Macintosh PowerPoint</Application>
  <PresentationFormat>On-screen Show (4:3)</PresentationFormat>
  <Paragraphs>327</Paragraphs>
  <Slides>23</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Noto Symbol</vt:lpstr>
      <vt:lpstr>华文楷体</vt:lpstr>
      <vt:lpstr>Arial</vt:lpstr>
      <vt:lpstr>Calibri</vt:lpstr>
      <vt:lpstr>Calibri Light</vt:lpstr>
      <vt:lpstr>Myriad Pro</vt:lpstr>
      <vt:lpstr>Wingdings</vt:lpstr>
      <vt:lpstr>Office Theme</vt:lpstr>
      <vt:lpstr>Paper 2</vt:lpstr>
      <vt:lpstr>Topics within the five themes</vt:lpstr>
      <vt:lpstr>The new format for assessment of the course</vt:lpstr>
      <vt:lpstr>Categories of text types</vt:lpstr>
      <vt:lpstr>Examples of the three text types</vt:lpstr>
      <vt:lpstr>PowerPoint Presentation</vt:lpstr>
      <vt:lpstr>考试题型</vt:lpstr>
      <vt:lpstr>阅读考试准备</vt:lpstr>
      <vt:lpstr>阅读技巧</vt:lpstr>
      <vt:lpstr>原生态材料哪里去找 </vt:lpstr>
      <vt:lpstr>一定有不明白的字 ，怎么办？</vt:lpstr>
      <vt:lpstr>过去考卷的利用</vt:lpstr>
      <vt:lpstr>来自一线老师的建议</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阅读 和 听力 一定要结合起来</vt:lpstr>
      <vt:lpstr>阅读材料分享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Austin</dc:creator>
  <cp:lastModifiedBy>Victor, Bao</cp:lastModifiedBy>
  <cp:revision>205</cp:revision>
  <dcterms:created xsi:type="dcterms:W3CDTF">2017-08-07T10:53:14Z</dcterms:created>
  <dcterms:modified xsi:type="dcterms:W3CDTF">2022-01-15T23:05:30Z</dcterms:modified>
</cp:coreProperties>
</file>