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layfair Display"/>
      <p:regular r:id="rId13"/>
      <p:bold r:id="rId14"/>
      <p:italic r:id="rId15"/>
      <p:boldItalic r:id="rId16"/>
    </p:embeddedFont>
    <p:embeddedFont>
      <p:font typeface="Montserrat"/>
      <p:regular r:id="rId17"/>
      <p:bold r:id="rId18"/>
      <p:italic r:id="rId19"/>
      <p:boldItalic r:id="rId20"/>
    </p:embeddedFont>
    <p:embeddedFont>
      <p:font typeface="Oswald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22" Type="http://schemas.openxmlformats.org/officeDocument/2006/relationships/font" Target="fonts/Oswald-bold.fntdata"/><Relationship Id="rId10" Type="http://schemas.openxmlformats.org/officeDocument/2006/relationships/slide" Target="slides/slide5.xml"/><Relationship Id="rId21" Type="http://schemas.openxmlformats.org/officeDocument/2006/relationships/font" Target="fonts/Oswald-regular.fntdata"/><Relationship Id="rId13" Type="http://schemas.openxmlformats.org/officeDocument/2006/relationships/font" Target="fonts/PlayfairDisplay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italic.fntdata"/><Relationship Id="rId14" Type="http://schemas.openxmlformats.org/officeDocument/2006/relationships/font" Target="fonts/PlayfairDisplay-bold.fntdata"/><Relationship Id="rId17" Type="http://schemas.openxmlformats.org/officeDocument/2006/relationships/font" Target="fonts/Montserrat-regular.fntdata"/><Relationship Id="rId16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dfd02cc91_0_3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dfd02cc91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dfd02cc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9dfd02cc9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dfd02cc9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9dfd02cc91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dfd02cc9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9dfd02cc91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dfd02cc91_0_4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9dfd02cc91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dfd02cc91_0_4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dfd02cc91_0_4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9" name="Google Shape;59;p13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1" name="Google Shape;61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2" name="Google Shape;62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6442997" y="4531022"/>
            <a:ext cx="512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Shopping - Lesson 5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300"/>
              <a:t>Role play preparation</a:t>
            </a:r>
            <a:endParaRPr sz="6300"/>
          </a:p>
        </p:txBody>
      </p:sp>
      <p:sp>
        <p:nvSpPr>
          <p:cNvPr id="74" name="Google Shape;74;p15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507992" y="472519"/>
            <a:ext cx="76665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Shopping - Lesson 5 Role play preparation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507994" y="1620450"/>
            <a:ext cx="79728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2300"/>
              <a:t>Learning objectives</a:t>
            </a:r>
            <a:endParaRPr sz="2300"/>
          </a:p>
          <a:p>
            <a:pPr indent="-323850" lvl="0" marL="342900" rtl="0" algn="l">
              <a:spcBef>
                <a:spcPts val="800"/>
              </a:spcBef>
              <a:spcAft>
                <a:spcPts val="0"/>
              </a:spcAft>
              <a:buSzPts val="2500"/>
              <a:buAutoNum type="arabicPeriod"/>
            </a:pPr>
            <a:r>
              <a:rPr lang="en-GB" sz="2500"/>
              <a:t>Revising shopping strategies</a:t>
            </a:r>
            <a:endParaRPr sz="2500"/>
          </a:p>
          <a:p>
            <a:pPr indent="-323850" lvl="0" marL="342900" rtl="0" algn="l">
              <a:spcBef>
                <a:spcPts val="0"/>
              </a:spcBef>
              <a:spcAft>
                <a:spcPts val="0"/>
              </a:spcAft>
              <a:buSzPts val="2500"/>
              <a:buAutoNum type="arabicPeriod"/>
            </a:pPr>
            <a:r>
              <a:rPr lang="en-GB" sz="2500"/>
              <a:t>Using formulaic expressions in shopping role plays</a:t>
            </a:r>
            <a:endParaRPr sz="2500"/>
          </a:p>
          <a:p>
            <a:pPr indent="-323850" lvl="0" marL="342900" rtl="0" algn="l">
              <a:spcBef>
                <a:spcPts val="0"/>
              </a:spcBef>
              <a:spcAft>
                <a:spcPts val="0"/>
              </a:spcAft>
              <a:buSzPts val="2500"/>
              <a:buAutoNum type="arabicPeriod"/>
            </a:pPr>
            <a:r>
              <a:rPr lang="en-GB" sz="2500"/>
              <a:t>Showing creativity in the role play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/>
          <p:nvPr/>
        </p:nvSpPr>
        <p:spPr>
          <a:xfrm>
            <a:off x="0" y="0"/>
            <a:ext cx="91440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6950932" y="1517332"/>
            <a:ext cx="1852200" cy="213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/>
              <a:t>Match the translation</a:t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 rot="-5400000">
            <a:off x="2575501" y="-620238"/>
            <a:ext cx="1286400" cy="6437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226564" y="498231"/>
            <a:ext cx="6061800" cy="4200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900"/>
              </a:srgbClr>
            </a:outerShdw>
          </a:effectLst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0" l="0" r="5838" t="0"/>
          <a:stretch/>
        </p:blipFill>
        <p:spPr>
          <a:xfrm>
            <a:off x="408928" y="643894"/>
            <a:ext cx="5706228" cy="390892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 rot="5400000">
            <a:off x="5962931" y="2543964"/>
            <a:ext cx="1289100" cy="114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GB"/>
              <a:t>Translation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629841" y="784893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rPr lang="en-GB"/>
              <a:t>Chinese to English</a:t>
            </a:r>
            <a:endParaRPr/>
          </a:p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4498181" y="1402827"/>
            <a:ext cx="4545300" cy="3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74650" lvl="0" marL="381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GB" sz="2100"/>
              <a:t>How much is it?</a:t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  <a:p>
            <a:pPr indent="-37465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GB" sz="2100"/>
              <a:t>Too expensive!</a:t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  <a:p>
            <a:pPr indent="-37465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GB" sz="2100"/>
              <a:t>I am leaving.</a:t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  <a:p>
            <a:pPr indent="-37465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GB" sz="2100"/>
              <a:t>I want to buy ….</a:t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  <a:p>
            <a:pPr indent="-37465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AutoNum type="arabicPeriod"/>
            </a:pPr>
            <a:r>
              <a:rPr lang="en-GB" sz="2100"/>
              <a:t>Do you have …?</a:t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241300" lvl="0" marL="381000" rtl="0" algn="l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3" type="body"/>
          </p:nvPr>
        </p:nvSpPr>
        <p:spPr>
          <a:xfrm>
            <a:off x="4573191" y="614153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rPr lang="en-GB"/>
              <a:t>Extension: English to Chinese</a:t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500" y="1402825"/>
            <a:ext cx="2606705" cy="3557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GB"/>
              <a:t>Role play (draft writing)</a:t>
            </a:r>
            <a:endParaRPr/>
          </a:p>
        </p:txBody>
      </p:sp>
      <p:sp>
        <p:nvSpPr>
          <p:cNvPr id="105" name="Google Shape;105;p19"/>
          <p:cNvSpPr txBox="1"/>
          <p:nvPr>
            <p:ph idx="2" type="body"/>
          </p:nvPr>
        </p:nvSpPr>
        <p:spPr>
          <a:xfrm>
            <a:off x="629850" y="1025644"/>
            <a:ext cx="4881300" cy="39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In pairs, create a 1-minute role play using the above common Chinese phrases for shopping. </a:t>
            </a:r>
            <a:endParaRPr sz="2300"/>
          </a:p>
          <a:p>
            <a:pPr indent="-190500" lvl="0" marL="177800" marR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Choose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 of the 6 scenarios on the right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. Try not to repeat the scenarios in class.</a:t>
            </a:r>
            <a:endParaRPr sz="2300"/>
          </a:p>
          <a:p>
            <a:pPr indent="-190500" lvl="0" marL="177800" marR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Be creative and original</a:t>
            </a:r>
            <a:endParaRPr sz="2300"/>
          </a:p>
          <a:p>
            <a:pPr indent="-190500" lvl="0" marL="177800" marR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Write down as many Chinese shopping phrases as possible.  You MUST use colours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 &amp; </a:t>
            </a: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prices</a:t>
            </a:r>
            <a:endParaRPr sz="2300"/>
          </a:p>
          <a:p>
            <a:pPr indent="-190500" lvl="0" marL="177800" marR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You can add additional phrases that you have learnt before.</a:t>
            </a:r>
            <a:endParaRPr sz="2300"/>
          </a:p>
          <a:p>
            <a:pPr indent="-190500" lvl="0" marL="177800" marR="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latin typeface="Calibri"/>
                <a:ea typeface="Calibri"/>
                <a:cs typeface="Calibri"/>
                <a:sym typeface="Calibri"/>
              </a:rPr>
              <a:t>You can add additional phrases that you have learnt before.</a:t>
            </a:r>
            <a:endParaRPr sz="2300"/>
          </a:p>
          <a:p>
            <a:pPr indent="0" lvl="0" marL="0" rtl="0" algn="l">
              <a:lnSpc>
                <a:spcPct val="70000"/>
              </a:lnSpc>
              <a:spcBef>
                <a:spcPts val="1500"/>
              </a:spcBef>
              <a:spcAft>
                <a:spcPts val="1600"/>
              </a:spcAft>
              <a:buClr>
                <a:schemeClr val="dk1"/>
              </a:buClr>
              <a:buSzPts val="1000"/>
              <a:buNone/>
            </a:pPr>
            <a:r>
              <a:t/>
            </a:r>
            <a:endParaRPr sz="1000"/>
          </a:p>
        </p:txBody>
      </p:sp>
      <p:grpSp>
        <p:nvGrpSpPr>
          <p:cNvPr id="106" name="Google Shape;106;p19"/>
          <p:cNvGrpSpPr/>
          <p:nvPr/>
        </p:nvGrpSpPr>
        <p:grpSpPr>
          <a:xfrm>
            <a:off x="5579664" y="1164638"/>
            <a:ext cx="3242387" cy="3087973"/>
            <a:chOff x="527" y="1187725"/>
            <a:chExt cx="4323183" cy="4117297"/>
          </a:xfrm>
        </p:grpSpPr>
        <p:sp>
          <p:nvSpPr>
            <p:cNvPr id="107" name="Google Shape;107;p19"/>
            <p:cNvSpPr/>
            <p:nvPr/>
          </p:nvSpPr>
          <p:spPr>
            <a:xfrm>
              <a:off x="527" y="1187725"/>
              <a:ext cx="2058600" cy="1235100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9"/>
            <p:cNvSpPr txBox="1"/>
            <p:nvPr/>
          </p:nvSpPr>
          <p:spPr>
            <a:xfrm>
              <a:off x="527" y="1187725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1: Clothing shop</a:t>
              </a:r>
              <a:endParaRPr sz="1100"/>
            </a:p>
          </p:txBody>
        </p:sp>
        <p:sp>
          <p:nvSpPr>
            <p:cNvPr id="109" name="Google Shape;109;p19"/>
            <p:cNvSpPr/>
            <p:nvPr/>
          </p:nvSpPr>
          <p:spPr>
            <a:xfrm>
              <a:off x="2265110" y="1187725"/>
              <a:ext cx="2058600" cy="1235100"/>
            </a:xfrm>
            <a:prstGeom prst="rect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9"/>
            <p:cNvSpPr txBox="1"/>
            <p:nvPr/>
          </p:nvSpPr>
          <p:spPr>
            <a:xfrm>
              <a:off x="2265110" y="1187725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2: Electronics shop</a:t>
              </a:r>
              <a:endParaRPr sz="1100"/>
            </a:p>
          </p:txBody>
        </p:sp>
        <p:sp>
          <p:nvSpPr>
            <p:cNvPr id="111" name="Google Shape;111;p19"/>
            <p:cNvSpPr/>
            <p:nvPr/>
          </p:nvSpPr>
          <p:spPr>
            <a:xfrm>
              <a:off x="527" y="2628824"/>
              <a:ext cx="2058600" cy="1235100"/>
            </a:xfrm>
            <a:prstGeom prst="rect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9"/>
            <p:cNvSpPr txBox="1"/>
            <p:nvPr/>
          </p:nvSpPr>
          <p:spPr>
            <a:xfrm>
              <a:off x="527" y="2628824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3: Shopping mall</a:t>
              </a:r>
              <a:endParaRPr sz="1100"/>
            </a:p>
          </p:txBody>
        </p:sp>
        <p:sp>
          <p:nvSpPr>
            <p:cNvPr id="113" name="Google Shape;113;p19"/>
            <p:cNvSpPr/>
            <p:nvPr/>
          </p:nvSpPr>
          <p:spPr>
            <a:xfrm>
              <a:off x="2265110" y="2628824"/>
              <a:ext cx="2058600" cy="1235100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9"/>
            <p:cNvSpPr txBox="1"/>
            <p:nvPr/>
          </p:nvSpPr>
          <p:spPr>
            <a:xfrm>
              <a:off x="2265110" y="2628824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4: Night market</a:t>
              </a:r>
              <a:endParaRPr sz="1100"/>
            </a:p>
          </p:txBody>
        </p:sp>
        <p:sp>
          <p:nvSpPr>
            <p:cNvPr id="115" name="Google Shape;115;p19"/>
            <p:cNvSpPr/>
            <p:nvPr/>
          </p:nvSpPr>
          <p:spPr>
            <a:xfrm>
              <a:off x="527" y="4069922"/>
              <a:ext cx="2058600" cy="1235100"/>
            </a:xfrm>
            <a:prstGeom prst="rect">
              <a:avLst/>
            </a:prstGeom>
            <a:solidFill>
              <a:schemeClr val="accent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9"/>
            <p:cNvSpPr txBox="1"/>
            <p:nvPr/>
          </p:nvSpPr>
          <p:spPr>
            <a:xfrm>
              <a:off x="527" y="4069922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5: Tourist gift shop</a:t>
              </a:r>
              <a:endParaRPr sz="1100"/>
            </a:p>
          </p:txBody>
        </p:sp>
        <p:sp>
          <p:nvSpPr>
            <p:cNvPr id="117" name="Google Shape;117;p19"/>
            <p:cNvSpPr/>
            <p:nvPr/>
          </p:nvSpPr>
          <p:spPr>
            <a:xfrm>
              <a:off x="2265110" y="4069922"/>
              <a:ext cx="2058600" cy="1235100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9"/>
            <p:cNvSpPr txBox="1"/>
            <p:nvPr/>
          </p:nvSpPr>
          <p:spPr>
            <a:xfrm>
              <a:off x="2265110" y="4069922"/>
              <a:ext cx="2058600" cy="123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725" lIns="65725" spcFirstLastPara="1" rIns="65725" wrap="square" tIns="6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b="0" i="0" lang="en-GB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Scenario 6: Traditional Chinese market </a:t>
              </a:r>
              <a:endParaRPr sz="11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Role play draft</a:t>
            </a:r>
            <a:endParaRPr/>
          </a:p>
        </p:txBody>
      </p:sp>
      <p:sp>
        <p:nvSpPr>
          <p:cNvPr id="124" name="Google Shape;124;p20"/>
          <p:cNvSpPr txBox="1"/>
          <p:nvPr>
            <p:ph idx="2" type="body"/>
          </p:nvPr>
        </p:nvSpPr>
        <p:spPr>
          <a:xfrm>
            <a:off x="629860" y="1393024"/>
            <a:ext cx="7973400" cy="3249000"/>
          </a:xfrm>
          <a:prstGeom prst="rect">
            <a:avLst/>
          </a:prstGeom>
          <a:ln cap="flat" cmpd="sng" w="2857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Homework</a:t>
            </a:r>
            <a:endParaRPr/>
          </a:p>
        </p:txBody>
      </p:sp>
      <p:sp>
        <p:nvSpPr>
          <p:cNvPr id="130" name="Google Shape;130;p21"/>
          <p:cNvSpPr txBox="1"/>
          <p:nvPr>
            <p:ph idx="2" type="body"/>
          </p:nvPr>
        </p:nvSpPr>
        <p:spPr>
          <a:xfrm>
            <a:off x="629860" y="1117473"/>
            <a:ext cx="7973400" cy="3524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2600"/>
              <a:t>Complete your role play draft</a:t>
            </a:r>
            <a:endParaRPr sz="2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600"/>
              <a:t>Bring costume &amp; props to class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