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5" r:id="rId4"/>
    <p:sldMasterId id="2147483677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6858000" cx="12192000"/>
  <p:notesSz cx="6858000" cy="9144000"/>
  <p:embeddedFontLst>
    <p:embeddedFont>
      <p:font typeface="Playfair Display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Oswald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gHnoVGjDg40P46aipprLClp23E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3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5.xml"/><Relationship Id="rId44" Type="http://schemas.openxmlformats.org/officeDocument/2006/relationships/font" Target="fonts/Oswald-regular.fntdata"/><Relationship Id="rId21" Type="http://schemas.openxmlformats.org/officeDocument/2006/relationships/slide" Target="slides/slide14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PlayfairDisplay-bold.fntdata"/><Relationship Id="rId14" Type="http://schemas.openxmlformats.org/officeDocument/2006/relationships/slide" Target="slides/slide7.xml"/><Relationship Id="rId36" Type="http://schemas.openxmlformats.org/officeDocument/2006/relationships/font" Target="fonts/PlayfairDisplay-regular.fntdata"/><Relationship Id="rId17" Type="http://schemas.openxmlformats.org/officeDocument/2006/relationships/slide" Target="slides/slide10.xml"/><Relationship Id="rId39" Type="http://schemas.openxmlformats.org/officeDocument/2006/relationships/font" Target="fonts/PlayfairDisplay-boldItalic.fntdata"/><Relationship Id="rId16" Type="http://schemas.openxmlformats.org/officeDocument/2006/relationships/slide" Target="slides/slide9.xml"/><Relationship Id="rId38" Type="http://schemas.openxmlformats.org/officeDocument/2006/relationships/font" Target="fonts/PlayfairDisplay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ded6d7da2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ded6d7da2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ded6d7da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9ded6d7da2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dfd339b3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dfd339b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9dfd339b3c_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9dfd339b3c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dfd339b3c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dfd339b3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9dfd339b3c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9dfd339b3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dfd339b3c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dfd339b3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dfd339b3c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dfd339b3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dfd339b3c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dfd339b3c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9dfd339b3c_1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9dfd339b3c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9dfd339b3c_1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9dfd339b3c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ad990824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ad99082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9dfd339b3c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9dfd339b3c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9dfd339b3c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9dfd339b3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9dfd339b3c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9dfd339b3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dfd339b3c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9dfd339b3c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9dfd339b3c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9dfd339b3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9dfd339b3c_1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9dfd339b3c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9dfd339b3c_1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9dfd339b3c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dfd339b3c_1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9dfd339b3c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dfd339b3c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dfd339b3c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dfd339b3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dfd339b3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dfd339b3c_0_173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9dfd339b3c_0_173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dfd339b3c_0_159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9dfd339b3c_0_159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ded6d7da2_0_1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9ded6d7da2_0_1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9ded6d7da2_0_17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9ded6d7da2_0_1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ed6d7da2_0_17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9ded6d7da2_0_17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g9ded6d7da2_0_17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g9ded6d7da2_0_17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g9ded6d7da2_0_17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9ded6d7da2_0_17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9ded6d7da2_0_1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9ded6d7da2_0_1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ded6d7da2_0_18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9ded6d7da2_0_18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2" name="Google Shape;162;g9ded6d7da2_0_18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9ded6d7da2_0_1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9ded6d7da2_0_1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ded6d7da2_0_1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9ded6d7da2_0_19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g9ded6d7da2_0_19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9ded6d7da2_0_19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9ded6d7da2_0_1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ded6d7da2_0_19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9ded6d7da2_0_19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" name="Google Shape;174;g9ded6d7da2_0_19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9ded6d7da2_0_19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9ded6d7da2_0_1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ded6d7da2_0_2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9ded6d7da2_0_20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g9ded6d7da2_0_20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g9ded6d7da2_0_2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9ded6d7da2_0_2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9ded6d7da2_0_2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ded6d7da2_0_2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9ded6d7da2_0_2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9ded6d7da2_0_2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ded6d7da2_0_21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g9ded6d7da2_0_21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1" name="Google Shape;191;g9ded6d7da2_0_21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2" name="Google Shape;192;g9ded6d7da2_0_2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9ded6d7da2_0_2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9ded6d7da2_0_2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ded6d7da2_0_2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9ded6d7da2_0_22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g9ded6d7da2_0_2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g9ded6d7da2_0_2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9ded6d7da2_0_2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g9ded6d7da2_0_2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ded6d7da2_0_2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9ded6d7da2_0_228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g9ded6d7da2_0_2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9ded6d7da2_0_2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9ded6d7da2_0_2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ed6d7da2_0_23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9ded6d7da2_0_23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g9ded6d7da2_0_2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9ded6d7da2_0_2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9ded6d7da2_0_2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dfd339b3c_0_192"/>
          <p:cNvSpPr/>
          <p:nvPr/>
        </p:nvSpPr>
        <p:spPr>
          <a:xfrm>
            <a:off x="5715000" y="0"/>
            <a:ext cx="96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9dfd339b3c_0_192"/>
          <p:cNvSpPr/>
          <p:nvPr/>
        </p:nvSpPr>
        <p:spPr>
          <a:xfrm>
            <a:off x="5811300" y="0"/>
            <a:ext cx="5137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9dfd339b3c_0_192"/>
          <p:cNvSpPr txBox="1"/>
          <p:nvPr>
            <p:ph type="ctr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2" name="Google Shape;222;g9dfd339b3c_0_192"/>
          <p:cNvSpPr txBox="1"/>
          <p:nvPr>
            <p:ph idx="1" type="subTitle"/>
          </p:nvPr>
        </p:nvSpPr>
        <p:spPr>
          <a:xfrm>
            <a:off x="459000" y="4734200"/>
            <a:ext cx="6546900" cy="770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3" name="Google Shape;223;g9dfd339b3c_0_192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dfd339b3c_0_198"/>
          <p:cNvSpPr/>
          <p:nvPr/>
        </p:nvSpPr>
        <p:spPr>
          <a:xfrm rot="5400000">
            <a:off x="6067700" y="-664800"/>
            <a:ext cx="56700" cy="1127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9dfd339b3c_0_198"/>
          <p:cNvSpPr txBox="1"/>
          <p:nvPr>
            <p:ph type="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7" name="Google Shape;227;g9dfd339b3c_0_19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8"/>
          <p:cNvGrpSpPr/>
          <p:nvPr/>
        </p:nvGrpSpPr>
        <p:grpSpPr>
          <a:xfrm>
            <a:off x="-104" y="-8467"/>
            <a:ext cx="12192237" cy="6866580"/>
            <a:chOff x="-104" y="-8467"/>
            <a:chExt cx="12192237" cy="6866580"/>
          </a:xfrm>
        </p:grpSpPr>
        <p:cxnSp>
          <p:nvCxnSpPr>
            <p:cNvPr id="37" name="Google Shape;37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8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" name="Google Shape;39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40" name="Google Shape;40;p8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1" name="Google Shape;41;p8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43" name="Google Shape;43;p8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44" name="Google Shape;44;p8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45" name="Google Shape;45;p8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8"/>
          <p:cNvSpPr txBox="1"/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dfd339b3c_0_2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0" name="Google Shape;230;g9dfd339b3c_0_202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1" name="Google Shape;231;g9dfd339b3c_0_202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dfd339b3c_0_20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4" name="Google Shape;234;g9dfd339b3c_0_206"/>
          <p:cNvSpPr txBox="1"/>
          <p:nvPr>
            <p:ph idx="1" type="body"/>
          </p:nvPr>
        </p:nvSpPr>
        <p:spPr>
          <a:xfrm>
            <a:off x="415600" y="1645400"/>
            <a:ext cx="53331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5" name="Google Shape;235;g9dfd339b3c_0_206"/>
          <p:cNvSpPr txBox="1"/>
          <p:nvPr>
            <p:ph idx="2" type="body"/>
          </p:nvPr>
        </p:nvSpPr>
        <p:spPr>
          <a:xfrm>
            <a:off x="6443200" y="1645400"/>
            <a:ext cx="53331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6" name="Google Shape;236;g9dfd339b3c_0_20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dfd339b3c_0_2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9" name="Google Shape;239;g9dfd339b3c_0_21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dfd339b3c_0_21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42" name="Google Shape;242;g9dfd339b3c_0_21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3" name="Google Shape;243;g9dfd339b3c_0_21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dfd339b3c_0_218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46" name="Google Shape;246;g9dfd339b3c_0_21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dfd339b3c_0_221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g9dfd339b3c_0_22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g9dfd339b3c_0_221"/>
          <p:cNvSpPr txBox="1"/>
          <p:nvPr>
            <p:ph type="title"/>
          </p:nvPr>
        </p:nvSpPr>
        <p:spPr>
          <a:xfrm>
            <a:off x="354000" y="1442233"/>
            <a:ext cx="5393700" cy="238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51" name="Google Shape;251;g9dfd339b3c_0_221"/>
          <p:cNvSpPr txBox="1"/>
          <p:nvPr>
            <p:ph idx="1" type="subTitle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2" name="Google Shape;252;g9dfd339b3c_0_221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lt1"/>
                </a:highlight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53" name="Google Shape;253;g9dfd339b3c_0_22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dfd339b3c_0_22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256" name="Google Shape;256;g9dfd339b3c_0_22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dfd339b3c_0_231"/>
          <p:cNvSpPr txBox="1"/>
          <p:nvPr>
            <p:ph hasCustomPrompt="1" type="title"/>
          </p:nvPr>
        </p:nvSpPr>
        <p:spPr>
          <a:xfrm>
            <a:off x="415600" y="1333233"/>
            <a:ext cx="11360700" cy="286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g9dfd339b3c_0_231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dk1"/>
                </a:highlight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60" name="Google Shape;260;g9dfd339b3c_0_23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dfd339b3c_0_235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dfd339b3c_0_237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5" name="Google Shape;265;g9dfd339b3c_0_237"/>
          <p:cNvSpPr txBox="1"/>
          <p:nvPr>
            <p:ph idx="1" type="body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rtl="0" algn="l">
              <a:spcBef>
                <a:spcPts val="110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 algn="l">
              <a:spcBef>
                <a:spcPts val="1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l">
              <a:spcBef>
                <a:spcPts val="1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spcBef>
                <a:spcPts val="1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spcBef>
                <a:spcPts val="1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spcBef>
                <a:spcPts val="1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spcBef>
                <a:spcPts val="1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spcBef>
                <a:spcPts val="1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spcBef>
                <a:spcPts val="11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66" name="Google Shape;266;g9dfd339b3c_0_237"/>
          <p:cNvSpPr txBox="1"/>
          <p:nvPr>
            <p:ph idx="10" type="dt"/>
          </p:nvPr>
        </p:nvSpPr>
        <p:spPr>
          <a:xfrm>
            <a:off x="10653104" y="6391838"/>
            <a:ext cx="9903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67" name="Google Shape;267;g9dfd339b3c_0_237"/>
          <p:cNvSpPr txBox="1"/>
          <p:nvPr>
            <p:ph idx="11" type="ftr"/>
          </p:nvPr>
        </p:nvSpPr>
        <p:spPr>
          <a:xfrm>
            <a:off x="561110" y="6391838"/>
            <a:ext cx="385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68" name="Google Shape;268;g9dfd339b3c_0_237"/>
          <p:cNvSpPr txBox="1"/>
          <p:nvPr>
            <p:ph idx="12" type="sldNum"/>
          </p:nvPr>
        </p:nvSpPr>
        <p:spPr>
          <a:xfrm>
            <a:off x="10352540" y="295729"/>
            <a:ext cx="8379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dfd339b3c_0_2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g9dfd339b3c_0_24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" name="Google Shape;278;g9dfd339b3c_0_2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9" name="Google Shape;279;g9dfd339b3c_0_2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0" name="Google Shape;280;g9dfd339b3c_0_2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dfd339b3c_0_25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3" name="Google Shape;283;g9dfd339b3c_0_25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4" name="Google Shape;284;g9dfd339b3c_0_2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5" name="Google Shape;285;g9dfd339b3c_0_2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6" name="Google Shape;286;g9dfd339b3c_0_2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fd339b3c_0_26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9" name="Google Shape;289;g9dfd339b3c_0_26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0" name="Google Shape;290;g9dfd339b3c_0_2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1" name="Google Shape;291;g9dfd339b3c_0_2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2" name="Google Shape;292;g9dfd339b3c_0_2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dfd339b3c_0_2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5" name="Google Shape;295;g9dfd339b3c_0_26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6" name="Google Shape;296;g9dfd339b3c_0_26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7" name="Google Shape;297;g9dfd339b3c_0_2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8" name="Google Shape;298;g9dfd339b3c_0_2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9" name="Google Shape;299;g9dfd339b3c_0_2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dfd339b3c_0_27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2" name="Google Shape;302;g9dfd339b3c_0_274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3" name="Google Shape;303;g9dfd339b3c_0_274"/>
          <p:cNvSpPr txBox="1"/>
          <p:nvPr>
            <p:ph idx="2" type="body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4" name="Google Shape;304;g9dfd339b3c_0_274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5" name="Google Shape;305;g9dfd339b3c_0_274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6" name="Google Shape;306;g9dfd339b3c_0_2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7" name="Google Shape;307;g9dfd339b3c_0_2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8" name="Google Shape;308;g9dfd339b3c_0_2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fd339b3c_0_2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1" name="Google Shape;311;g9dfd339b3c_0_2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2" name="Google Shape;312;g9dfd339b3c_0_2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3" name="Google Shape;313;g9dfd339b3c_0_2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dfd339b3c_0_2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6" name="Google Shape;316;g9dfd339b3c_0_2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7" name="Google Shape;317;g9dfd339b3c_0_2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dfd339b3c_0_292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0" name="Google Shape;320;g9dfd339b3c_0_292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1" name="Google Shape;321;g9dfd339b3c_0_29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22" name="Google Shape;322;g9dfd339b3c_0_2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3" name="Google Shape;323;g9dfd339b3c_0_2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4" name="Google Shape;324;g9dfd339b3c_0_2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dfd339b3c_0_299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7" name="Google Shape;327;g9dfd339b3c_0_299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g9dfd339b3c_0_29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29" name="Google Shape;329;g9dfd339b3c_0_2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0" name="Google Shape;330;g9dfd339b3c_0_2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1" name="Google Shape;331;g9dfd339b3c_0_2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dfd339b3c_0_30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4" name="Google Shape;334;g9dfd339b3c_0_306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5" name="Google Shape;335;g9dfd339b3c_0_30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6" name="Google Shape;336;g9dfd339b3c_0_30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7" name="Google Shape;337;g9dfd339b3c_0_30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dfd339b3c_0_3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0" name="Google Shape;340;g9dfd339b3c_0_3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1" name="Google Shape;341;g9dfd339b3c_0_3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2" name="Google Shape;342;g9dfd339b3c_0_3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3" name="Google Shape;343;g9dfd339b3c_0_3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2" type="body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/>
          <p:nvPr>
            <p:ph idx="2" type="pic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5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7" name="Google Shape;7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5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5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5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5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5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5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ded6d7da2_0_1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g9ded6d7da2_0_16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9ded6d7da2_0_16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9ded6d7da2_0_1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g9ded6d7da2_0_1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dfd339b3c_0_18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16" name="Google Shape;216;g9dfd339b3c_0_188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●"/>
              <a:defRPr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17" name="Google Shape;217;g9dfd339b3c_0_18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dfd339b3c_0_2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71" name="Google Shape;271;g9dfd339b3c_0_24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g9dfd339b3c_0_2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g9dfd339b3c_0_2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g9dfd339b3c_0_2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quizlet.com/_84qbw0?x=1jqt&amp;i=ylggh" TargetMode="External"/><Relationship Id="rId4" Type="http://schemas.openxmlformats.org/officeDocument/2006/relationships/hyperlink" Target="https://quizlet.com/_8shzuj?x=1jqt&amp;i=ylggh" TargetMode="External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ded6d7da2_0_240"/>
          <p:cNvSpPr txBox="1"/>
          <p:nvPr>
            <p:ph type="title"/>
          </p:nvPr>
        </p:nvSpPr>
        <p:spPr>
          <a:xfrm>
            <a:off x="677323" y="630025"/>
            <a:ext cx="102219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>
                <a:solidFill>
                  <a:srgbClr val="000000"/>
                </a:solidFill>
              </a:rPr>
              <a:t>Shopping - Lesson 4 Bargaining strategies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9" name="Google Shape;349;g9ded6d7da2_0_240"/>
          <p:cNvSpPr txBox="1"/>
          <p:nvPr>
            <p:ph idx="1" type="body"/>
          </p:nvPr>
        </p:nvSpPr>
        <p:spPr>
          <a:xfrm>
            <a:off x="677325" y="2160600"/>
            <a:ext cx="106302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NZ" sz="3000"/>
              <a:t>Learning objectives</a:t>
            </a:r>
            <a:endParaRPr sz="3000"/>
          </a:p>
          <a:p>
            <a:pPr indent="-438150" lvl="0" marL="457200" rtl="0" algn="l">
              <a:spcBef>
                <a:spcPts val="1000"/>
              </a:spcBef>
              <a:spcAft>
                <a:spcPts val="0"/>
              </a:spcAft>
              <a:buSzPts val="3300"/>
              <a:buAutoNum type="arabicPeriod"/>
            </a:pPr>
            <a:r>
              <a:rPr lang="en-NZ" sz="3300"/>
              <a:t>Revising spot the difference &amp; knowing more about Maori &amp; Taiwanese aboriginal people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-NZ" sz="3300"/>
              <a:t>Gaining understanding of b</a:t>
            </a:r>
            <a:r>
              <a:rPr lang="en-NZ" sz="3300"/>
              <a:t>argaining strategies in China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-NZ" sz="3300"/>
              <a:t>Being able to pronounce formulaic expressions in increasing confidence</a:t>
            </a:r>
            <a:endParaRPr sz="3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ded6d7da2_0_120"/>
          <p:cNvSpPr/>
          <p:nvPr/>
        </p:nvSpPr>
        <p:spPr>
          <a:xfrm>
            <a:off x="355601" y="0"/>
            <a:ext cx="11480400" cy="2754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g9ded6d7da2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9ded6d7da2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3607" y="2427060"/>
            <a:ext cx="2625107" cy="429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9ded6d7da2_0_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764" y="2371122"/>
            <a:ext cx="2349500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9ded6d7da2_0_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5764" y="5022984"/>
            <a:ext cx="2824396" cy="169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9ded6d7da2_0_1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0028" y="2471553"/>
            <a:ext cx="2257892" cy="421606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9ded6d7da2_0_120"/>
          <p:cNvSpPr txBox="1"/>
          <p:nvPr>
            <p:ph type="title"/>
          </p:nvPr>
        </p:nvSpPr>
        <p:spPr>
          <a:xfrm>
            <a:off x="1179226" y="826680"/>
            <a:ext cx="983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NZ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Shopping Phrases in Chinese</a:t>
            </a: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9dfd339b3c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Competition </a:t>
            </a:r>
            <a:r>
              <a:rPr lang="en-NZ"/>
              <a:t>比赛 （bisai)</a:t>
            </a:r>
            <a:endParaRPr/>
          </a:p>
        </p:txBody>
      </p:sp>
      <p:sp>
        <p:nvSpPr>
          <p:cNvPr id="423" name="Google Shape;423;g9dfd339b3c_1_0"/>
          <p:cNvSpPr txBox="1"/>
          <p:nvPr/>
        </p:nvSpPr>
        <p:spPr>
          <a:xfrm>
            <a:off x="857250" y="1734900"/>
            <a:ext cx="102870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000">
                <a:latin typeface="Calibri"/>
                <a:ea typeface="Calibri"/>
                <a:cs typeface="Calibri"/>
                <a:sym typeface="Calibri"/>
              </a:rPr>
              <a:t>In groups of 3-4, put your hand up if you can read or translate the following shopping strategies.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000">
                <a:latin typeface="Calibri"/>
                <a:ea typeface="Calibri"/>
                <a:cs typeface="Calibri"/>
                <a:sym typeface="Calibri"/>
              </a:rPr>
              <a:t>一分： Read shopping strategies with minor mistakes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两分：  Read shopping strategies with clear pronunciation.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000">
                <a:latin typeface="Calibri"/>
                <a:ea typeface="Calibri"/>
                <a:cs typeface="Calibri"/>
                <a:sym typeface="Calibri"/>
              </a:rPr>
              <a:t>一分： Translate shopping strateggies into English.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000">
                <a:latin typeface="Calibri"/>
                <a:ea typeface="Calibri"/>
                <a:cs typeface="Calibri"/>
                <a:sym typeface="Calibri"/>
              </a:rPr>
              <a:t>The group which obtained the highest points win.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9dfd339b3c_1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9" name="Google Shape;429;g9dfd339b3c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75" y="2271700"/>
            <a:ext cx="657225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dfd339b3c_1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5" name="Google Shape;435;g9dfd339b3c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800" y="1965700"/>
            <a:ext cx="63817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dfd339b3c_1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g9dfd339b3c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525" y="2659650"/>
            <a:ext cx="87344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9dfd339b3c_1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g9dfd339b3c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25" y="2152650"/>
            <a:ext cx="95821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dfd339b3c_1_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3" name="Google Shape;453;g9dfd339b3c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700" y="2133600"/>
            <a:ext cx="93726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dfd339b3c_1_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g9dfd339b3c_1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00" y="2271850"/>
            <a:ext cx="826770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dfd339b3c_1_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g9dfd339b3c_1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625" y="2312675"/>
            <a:ext cx="67056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9dfd339b3c_1_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1" name="Google Shape;471;g9dfd339b3c_1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950" y="2455550"/>
            <a:ext cx="86677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ad990824f_0_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9ad990824f_0_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g9ad990824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725" y="609600"/>
            <a:ext cx="10285324" cy="57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9ad990824f_0_1"/>
          <p:cNvSpPr txBox="1"/>
          <p:nvPr/>
        </p:nvSpPr>
        <p:spPr>
          <a:xfrm>
            <a:off x="0" y="3587717"/>
            <a:ext cx="2041200" cy="201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Zu</a:t>
            </a:r>
            <a:r>
              <a:rPr lang="en-NZ" sz="4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obian</a:t>
            </a:r>
            <a:endParaRPr sz="43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左边</a:t>
            </a:r>
            <a:endParaRPr sz="43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43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9ad990824f_0_1"/>
          <p:cNvSpPr txBox="1"/>
          <p:nvPr/>
        </p:nvSpPr>
        <p:spPr>
          <a:xfrm>
            <a:off x="10442283" y="4376375"/>
            <a:ext cx="2041200" cy="201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Youbian</a:t>
            </a:r>
            <a:endParaRPr sz="43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右边</a:t>
            </a:r>
            <a:endParaRPr sz="43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43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9dfd339b3c_1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7" name="Google Shape;477;g9dfd339b3c_1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075" y="2333075"/>
            <a:ext cx="88201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9dfd339b3c_1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3" name="Google Shape;483;g9dfd339b3c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1863650"/>
            <a:ext cx="108394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dfd339b3c_1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9" name="Google Shape;489;g9dfd339b3c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0" y="1884050"/>
            <a:ext cx="110871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dfd339b3c_1_6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5" name="Google Shape;495;g9dfd339b3c_1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000" y="2496350"/>
            <a:ext cx="94488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9dfd339b3c_1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g9dfd339b3c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2190200"/>
            <a:ext cx="1014412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g9dfd339b3c_1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8825"/>
            <a:ext cx="116967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dfd339b3c_1_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2" name="Google Shape;512;g9dfd339b3c_1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5" y="2475950"/>
            <a:ext cx="113919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dfd339b3c_1_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g9dfd339b3c_1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178242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9dfd339b3c_1_213"/>
          <p:cNvSpPr txBox="1"/>
          <p:nvPr>
            <p:ph type="title"/>
          </p:nvPr>
        </p:nvSpPr>
        <p:spPr>
          <a:xfrm>
            <a:off x="1117600" y="486833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Homework (reminder from previous lessons)</a:t>
            </a:r>
            <a:endParaRPr/>
          </a:p>
        </p:txBody>
      </p:sp>
      <p:sp>
        <p:nvSpPr>
          <p:cNvPr id="524" name="Google Shape;524;g9dfd339b3c_1_213"/>
          <p:cNvSpPr txBox="1"/>
          <p:nvPr>
            <p:ph idx="1" type="body"/>
          </p:nvPr>
        </p:nvSpPr>
        <p:spPr>
          <a:xfrm>
            <a:off x="718200" y="1551333"/>
            <a:ext cx="3465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NZ" sz="3600"/>
              <a:t>Quizlet revision games on colours &amp; clothing items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NZ">
                <a:solidFill>
                  <a:srgbClr val="303545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</a:rPr>
              <a:t>Colours: </a:t>
            </a:r>
            <a:r>
              <a:rPr lang="en-NZ" u="sng">
                <a:solidFill>
                  <a:schemeClr val="hlink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https://quizlet.com/_84qbw0?x=1jqt&amp;i=ylggh</a:t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NZ">
                <a:solidFill>
                  <a:srgbClr val="303545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</a:rPr>
              <a:t>Clothing items: </a:t>
            </a:r>
            <a:r>
              <a:rPr lang="en-NZ" u="sng">
                <a:solidFill>
                  <a:schemeClr val="hlink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https://quizlet.com/_8shzuj?x=1jqt&amp;i=ylggh</a:t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525" name="Google Shape;525;g9dfd339b3c_1_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536" y="1690750"/>
            <a:ext cx="7622466" cy="453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dfd339b3c_0_168"/>
          <p:cNvSpPr txBox="1"/>
          <p:nvPr>
            <p:ph type="title"/>
          </p:nvPr>
        </p:nvSpPr>
        <p:spPr>
          <a:xfrm>
            <a:off x="285767" y="387800"/>
            <a:ext cx="11291700" cy="1293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Do now: </a:t>
            </a:r>
            <a:r>
              <a:rPr lang="en-NZ"/>
              <a:t>Based on the previous pictures, answer the following questions in Chinese.</a:t>
            </a:r>
            <a:endParaRPr/>
          </a:p>
        </p:txBody>
      </p:sp>
      <p:pic>
        <p:nvPicPr>
          <p:cNvPr id="364" name="Google Shape;364;g9dfd339b3c_0_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725" y="1833500"/>
            <a:ext cx="6320563" cy="487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9dfd339b3c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565" y="1352742"/>
            <a:ext cx="7548343" cy="550525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9dfd339b3c_0_173"/>
          <p:cNvSpPr txBox="1"/>
          <p:nvPr/>
        </p:nvSpPr>
        <p:spPr>
          <a:xfrm>
            <a:off x="576601" y="337075"/>
            <a:ext cx="46077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台湾 Taiwan</a:t>
            </a:r>
            <a:endParaRPr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9dfd339b3c_0_173"/>
          <p:cNvSpPr txBox="1"/>
          <p:nvPr/>
        </p:nvSpPr>
        <p:spPr>
          <a:xfrm>
            <a:off x="5514526" y="5725550"/>
            <a:ext cx="55071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5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新西兰 xinxilan</a:t>
            </a:r>
            <a:endParaRPr sz="5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9dfd339b3c_0_173"/>
          <p:cNvPicPr preferRelativeResize="0"/>
          <p:nvPr/>
        </p:nvPicPr>
        <p:blipFill rotWithShape="1">
          <a:blip r:embed="rId4">
            <a:alphaModFix/>
          </a:blip>
          <a:srcRect b="0" l="0" r="9189" t="0"/>
          <a:stretch/>
        </p:blipFill>
        <p:spPr>
          <a:xfrm>
            <a:off x="6414704" y="0"/>
            <a:ext cx="5777297" cy="351850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9dfd339b3c_0_173"/>
          <p:cNvSpPr txBox="1"/>
          <p:nvPr/>
        </p:nvSpPr>
        <p:spPr>
          <a:xfrm>
            <a:off x="6414704" y="3525686"/>
            <a:ext cx="6077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huachuan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划船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9dfd339b3c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538355" cy="349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9dfd339b3c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0381" y="3111172"/>
            <a:ext cx="6729749" cy="453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9dfd339b3c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5155" y="2249639"/>
            <a:ext cx="234315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9dfd339b3c_0_1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257" y="3497397"/>
            <a:ext cx="40767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9dfd339b3c_0_159"/>
          <p:cNvSpPr txBox="1"/>
          <p:nvPr/>
        </p:nvSpPr>
        <p:spPr>
          <a:xfrm>
            <a:off x="0" y="4839067"/>
            <a:ext cx="2041200" cy="201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Zuobian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左边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9dfd339b3c_0_159"/>
          <p:cNvSpPr txBox="1"/>
          <p:nvPr/>
        </p:nvSpPr>
        <p:spPr>
          <a:xfrm>
            <a:off x="10058933" y="0"/>
            <a:ext cx="2041200" cy="201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Youbian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右边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"/>
          <p:cNvSpPr txBox="1"/>
          <p:nvPr>
            <p:ph type="title"/>
          </p:nvPr>
        </p:nvSpPr>
        <p:spPr>
          <a:xfrm>
            <a:off x="293926" y="609600"/>
            <a:ext cx="2563500" cy="5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/>
              <a:t>Bargaining strategies in China</a:t>
            </a:r>
            <a:br>
              <a:rPr lang="en-NZ"/>
            </a:br>
            <a:br>
              <a:rPr lang="en-NZ"/>
            </a:br>
            <a:r>
              <a:rPr b="1" lang="en-NZ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the video and answer the following questions.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1" title="Pro Tips for Bargaining in China -- Local Laowai ep. 28 -- BON TV China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771" y="285645"/>
            <a:ext cx="8347345" cy="6256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/>
              <a:t>Answer the following questions:</a:t>
            </a:r>
            <a:endParaRPr/>
          </a:p>
        </p:txBody>
      </p:sp>
      <p:sp>
        <p:nvSpPr>
          <p:cNvPr id="395" name="Google Shape;395;p2"/>
          <p:cNvSpPr txBox="1"/>
          <p:nvPr>
            <p:ph idx="1" type="body"/>
          </p:nvPr>
        </p:nvSpPr>
        <p:spPr>
          <a:xfrm>
            <a:off x="677324" y="1609725"/>
            <a:ext cx="100212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342900" rtl="0" algn="l">
              <a:spcBef>
                <a:spcPts val="0"/>
              </a:spcBef>
              <a:spcAft>
                <a:spcPts val="0"/>
              </a:spcAft>
              <a:buSzPts val="2340"/>
              <a:buChar char="►"/>
            </a:pPr>
            <a:r>
              <a:rPr lang="en-NZ" sz="2900"/>
              <a:t>1. Why is bargaining important in China?</a:t>
            </a:r>
            <a:endParaRPr sz="1900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ts val="2340"/>
              <a:buChar char="►"/>
            </a:pPr>
            <a:r>
              <a:rPr lang="en-NZ" sz="2900"/>
              <a:t>2. What is the name of the famous shopping mall?</a:t>
            </a:r>
            <a:endParaRPr sz="1900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ts val="2340"/>
              <a:buChar char="►"/>
            </a:pPr>
            <a:r>
              <a:rPr lang="en-NZ" sz="2900"/>
              <a:t>3. Tips before bargaining: (fill in the blanks)</a:t>
            </a:r>
            <a:endParaRPr sz="1900"/>
          </a:p>
          <a:p>
            <a:pPr indent="-292100" lvl="1" marL="742950" rtl="0" algn="l">
              <a:spcBef>
                <a:spcPts val="1000"/>
              </a:spcBef>
              <a:spcAft>
                <a:spcPts val="0"/>
              </a:spcAft>
              <a:buSzPts val="2180"/>
              <a:buChar char="►"/>
            </a:pPr>
            <a:r>
              <a:rPr lang="en-NZ" sz="2700"/>
              <a:t>1) Familiarising yourself with _______________</a:t>
            </a:r>
            <a:endParaRPr sz="1700"/>
          </a:p>
          <a:p>
            <a:pPr indent="-292100" lvl="1" marL="742950" rtl="0" algn="l">
              <a:spcBef>
                <a:spcPts val="1000"/>
              </a:spcBef>
              <a:spcAft>
                <a:spcPts val="0"/>
              </a:spcAft>
              <a:buSzPts val="2180"/>
              <a:buChar char="►"/>
            </a:pPr>
            <a:r>
              <a:rPr lang="en-NZ" sz="2700"/>
              <a:t>2) Don't let on that _________________________</a:t>
            </a:r>
            <a:endParaRPr sz="1700"/>
          </a:p>
          <a:p>
            <a:pPr indent="-292100" lvl="1" marL="742950" rtl="0" algn="l">
              <a:spcBef>
                <a:spcPts val="1000"/>
              </a:spcBef>
              <a:spcAft>
                <a:spcPts val="0"/>
              </a:spcAft>
              <a:buSzPts val="2180"/>
              <a:buChar char="►"/>
            </a:pPr>
            <a:r>
              <a:rPr lang="en-NZ" sz="2700"/>
              <a:t>3) Do ________________before you come</a:t>
            </a:r>
            <a:endParaRPr sz="17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/>
              <a:t>Tips during bargaining</a:t>
            </a:r>
            <a:endParaRPr/>
          </a:p>
        </p:txBody>
      </p:sp>
      <p:sp>
        <p:nvSpPr>
          <p:cNvPr id="401" name="Google Shape;401;p3"/>
          <p:cNvSpPr txBox="1"/>
          <p:nvPr>
            <p:ph idx="1" type="body"/>
          </p:nvPr>
        </p:nvSpPr>
        <p:spPr>
          <a:xfrm>
            <a:off x="677333" y="1285875"/>
            <a:ext cx="10343091" cy="55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NZ" sz="2400"/>
              <a:t>1)  ________________when opening the bargaining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NZ" sz="2400"/>
              <a:t>2) Ask the price: Try NOT to ________________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NZ" sz="2400"/>
              <a:t>3) Too expensive = __________________(in Chinese)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NZ" sz="2400"/>
              <a:t>4) Make it cheaper = ________________(in Chinese)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NZ" sz="2400"/>
              <a:t>5) Play __________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NZ" sz="2400"/>
              <a:t>6) Asking for discounts:  e.g.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NZ" sz="2400"/>
              <a:t>打五折= 50% off,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NZ" sz="2400"/>
              <a:t>打六折= 40% off,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NZ" sz="2400"/>
              <a:t>打七折=_________,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NZ" sz="2400"/>
              <a:t>打八折=__________,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NZ" sz="2400"/>
              <a:t>打九折=__________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"/>
          <p:cNvSpPr txBox="1"/>
          <p:nvPr>
            <p:ph idx="1" type="body"/>
          </p:nvPr>
        </p:nvSpPr>
        <p:spPr>
          <a:xfrm>
            <a:off x="677863" y="1409700"/>
            <a:ext cx="10533062" cy="463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7) Mention you _______________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8) Name a price =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___________________(in Chinese)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9) ￥400 =__________(in Chinese)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10) Lowest =________(in Chinese)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11) Money = ________(in Chinese)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12) If all else fails, __________________________________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NZ" sz="2600"/>
              <a:t>13) Chinese friends can often _________________________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2017-09-05T07:35:05Z</dcterms:created>
  <dc:creator>Dr. Ai-Hsin Ho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0x0101005D71A2B9A7CE824491A29839E346EDBF</vt:lpwstr>
  </property>
</Properties>
</file>