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Playfair Display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Oswald"/>
      <p:regular r:id="rId35"/>
      <p:bold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09F3E1-3140-4BF6-A4CF-60B0B76CEC04}">
  <a:tblStyle styleId="{B209F3E1-3140-4BF6-A4CF-60B0B76CEC0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layfairDisplay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4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-bold.fntdata"/><Relationship Id="rId13" Type="http://schemas.openxmlformats.org/officeDocument/2006/relationships/slide" Target="slides/slide6.xml"/><Relationship Id="rId35" Type="http://schemas.openxmlformats.org/officeDocument/2006/relationships/font" Target="fonts/Oswald-regular.fntdata"/><Relationship Id="rId12" Type="http://schemas.openxmlformats.org/officeDocument/2006/relationships/slide" Target="slides/slide5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8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36" Type="http://schemas.openxmlformats.org/officeDocument/2006/relationships/font" Target="fonts/Oswald-bold.fntdata"/><Relationship Id="rId17" Type="http://schemas.openxmlformats.org/officeDocument/2006/relationships/slide" Target="slides/slide10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9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dfb49fee6_0_9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dfb49fee6_0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dfb49fee6_0_929:notes"/>
          <p:cNvSpPr txBox="1"/>
          <p:nvPr>
            <p:ph idx="1" type="body"/>
          </p:nvPr>
        </p:nvSpPr>
        <p:spPr>
          <a:xfrm>
            <a:off x="685780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9dfb49fee6_0_929:notes"/>
          <p:cNvSpPr/>
          <p:nvPr>
            <p:ph idx="2" type="sldImg"/>
          </p:nvPr>
        </p:nvSpPr>
        <p:spPr>
          <a:xfrm>
            <a:off x="1143218" y="685778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dfb49fee6_0_935:notes"/>
          <p:cNvSpPr txBox="1"/>
          <p:nvPr>
            <p:ph idx="1" type="body"/>
          </p:nvPr>
        </p:nvSpPr>
        <p:spPr>
          <a:xfrm>
            <a:off x="685780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9dfb49fee6_0_935:notes"/>
          <p:cNvSpPr/>
          <p:nvPr>
            <p:ph idx="2" type="sldImg"/>
          </p:nvPr>
        </p:nvSpPr>
        <p:spPr>
          <a:xfrm>
            <a:off x="1143218" y="685778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dfb49fee6_0_943:notes"/>
          <p:cNvSpPr txBox="1"/>
          <p:nvPr>
            <p:ph idx="1" type="body"/>
          </p:nvPr>
        </p:nvSpPr>
        <p:spPr>
          <a:xfrm>
            <a:off x="685780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9dfb49fee6_0_943:notes"/>
          <p:cNvSpPr/>
          <p:nvPr>
            <p:ph idx="2" type="sldImg"/>
          </p:nvPr>
        </p:nvSpPr>
        <p:spPr>
          <a:xfrm>
            <a:off x="1143218" y="685778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dfb49fee6_0_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dfb49fee6_0_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dfb49fee6_0_949:notes"/>
          <p:cNvSpPr txBox="1"/>
          <p:nvPr>
            <p:ph idx="1" type="body"/>
          </p:nvPr>
        </p:nvSpPr>
        <p:spPr>
          <a:xfrm>
            <a:off x="685780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9dfb49fee6_0_949:notes"/>
          <p:cNvSpPr/>
          <p:nvPr>
            <p:ph idx="2" type="sldImg"/>
          </p:nvPr>
        </p:nvSpPr>
        <p:spPr>
          <a:xfrm>
            <a:off x="1143218" y="685778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dfb49fee6_0_955:notes"/>
          <p:cNvSpPr txBox="1"/>
          <p:nvPr>
            <p:ph idx="1" type="body"/>
          </p:nvPr>
        </p:nvSpPr>
        <p:spPr>
          <a:xfrm>
            <a:off x="685780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9dfb49fee6_0_955:notes"/>
          <p:cNvSpPr/>
          <p:nvPr>
            <p:ph idx="2" type="sldImg"/>
          </p:nvPr>
        </p:nvSpPr>
        <p:spPr>
          <a:xfrm>
            <a:off x="1143218" y="685778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dfb49fee6_0_959:notes"/>
          <p:cNvSpPr txBox="1"/>
          <p:nvPr>
            <p:ph idx="1" type="body"/>
          </p:nvPr>
        </p:nvSpPr>
        <p:spPr>
          <a:xfrm>
            <a:off x="685780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9dfb49fee6_0_959:notes"/>
          <p:cNvSpPr/>
          <p:nvPr>
            <p:ph idx="2" type="sldImg"/>
          </p:nvPr>
        </p:nvSpPr>
        <p:spPr>
          <a:xfrm>
            <a:off x="1143218" y="685778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ad845ace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ad845ace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dfb49fee6_0_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9dfb49fee6_0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ad845ace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ad845ace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dfb49fee6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dfb49fee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dfb49fee6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dfb49fee6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randomly points at a picture and asks “zheshishenme? Students will put the hand up to say the correct answer.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dfb49fee6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dfb49fee6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a student to be the teacher and</a:t>
            </a:r>
            <a:r>
              <a:rPr lang="en-GB"/>
              <a:t> randomly points at a picture and asks “zheshishenme? Students will put the hand up to say the correct answer.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dfb49fee6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dfb49fee6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a student to be the teacher and randomly points at a picture and asks “zheshishenme? Students will put the hand up to say the correct answer.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dfb49fee6_0_456:notes"/>
          <p:cNvSpPr txBox="1"/>
          <p:nvPr>
            <p:ph idx="1" type="body"/>
          </p:nvPr>
        </p:nvSpPr>
        <p:spPr>
          <a:xfrm>
            <a:off x="685780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Teacher asks students to spot the difference between </a:t>
            </a:r>
            <a:r>
              <a:rPr lang="en-GB"/>
              <a:t>左边 and 右边。 </a:t>
            </a:r>
            <a:endParaRPr/>
          </a:p>
        </p:txBody>
      </p:sp>
      <p:sp>
        <p:nvSpPr>
          <p:cNvPr id="178" name="Google Shape;178;g9dfb49fee6_0_456:notes"/>
          <p:cNvSpPr/>
          <p:nvPr>
            <p:ph idx="2" type="sldImg"/>
          </p:nvPr>
        </p:nvSpPr>
        <p:spPr>
          <a:xfrm>
            <a:off x="1143218" y="685778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dfb49fee6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dfb49fee6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https://www.oldmasterq.com/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dfb49fee6_0_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dfb49fee6_0_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66216" y="730251"/>
            <a:ext cx="6571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866216" y="1952625"/>
            <a:ext cx="66192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7989828" y="4793878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420833" y="4793878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19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2" name="Google Shape;112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3" name="Google Shape;113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0" name="Google Shape;120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quizlet.com/_84qbw0?x=1jqt&amp;i=ylggh" TargetMode="External"/><Relationship Id="rId4" Type="http://schemas.openxmlformats.org/officeDocument/2006/relationships/hyperlink" Target="https://quizlet.com/_8shzuj?x=1jqt&amp;i=ylggh" TargetMode="External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Shopping - Lesson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Spot the difference</a:t>
            </a:r>
            <a:endParaRPr/>
          </a:p>
        </p:txBody>
      </p:sp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675" y="570522"/>
            <a:ext cx="6571200" cy="457297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>
            <p:ph type="title"/>
          </p:nvPr>
        </p:nvSpPr>
        <p:spPr>
          <a:xfrm>
            <a:off x="866225" y="86775"/>
            <a:ext cx="6481500" cy="990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pairs </a:t>
            </a:r>
            <a:r>
              <a:rPr lang="en-GB"/>
              <a:t>两个人</a:t>
            </a:r>
            <a:r>
              <a:rPr lang="en-GB"/>
              <a:t> （liang ge ren)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2" name="Google Shape;212;p36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213" name="Google Shape;213;p36"/>
          <p:cNvPicPr preferRelativeResize="0"/>
          <p:nvPr/>
        </p:nvPicPr>
        <p:blipFill rotWithShape="1">
          <a:blip r:embed="rId3">
            <a:alphaModFix/>
          </a:blip>
          <a:srcRect b="15435" l="10177" r="24870" t="10850"/>
          <a:stretch/>
        </p:blipFill>
        <p:spPr>
          <a:xfrm>
            <a:off x="532809" y="-12437"/>
            <a:ext cx="7982539" cy="515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20" name="Google Shape;220;p37"/>
          <p:cNvSpPr txBox="1"/>
          <p:nvPr/>
        </p:nvSpPr>
        <p:spPr>
          <a:xfrm>
            <a:off x="2002664" y="3651160"/>
            <a:ext cx="8598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左边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6584323" y="3651160"/>
            <a:ext cx="8598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右边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3">
            <a:alphaModFix/>
          </a:blip>
          <a:srcRect b="11832" l="10387" r="25295" t="14492"/>
          <a:stretch/>
        </p:blipFill>
        <p:spPr>
          <a:xfrm>
            <a:off x="628650" y="-70929"/>
            <a:ext cx="8096443" cy="5214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229" name="Google Shape;229;p38"/>
          <p:cNvPicPr preferRelativeResize="0"/>
          <p:nvPr/>
        </p:nvPicPr>
        <p:blipFill rotWithShape="1">
          <a:blip r:embed="rId3">
            <a:alphaModFix/>
          </a:blip>
          <a:srcRect b="13922" l="9431" r="24657" t="12216"/>
          <a:stretch/>
        </p:blipFill>
        <p:spPr>
          <a:xfrm>
            <a:off x="628650" y="0"/>
            <a:ext cx="8002919" cy="50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/>
          <p:nvPr>
            <p:ph type="title"/>
          </p:nvPr>
        </p:nvSpPr>
        <p:spPr>
          <a:xfrm>
            <a:off x="866225" y="86775"/>
            <a:ext cx="6481500" cy="990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your own </a:t>
            </a:r>
            <a:r>
              <a:rPr lang="en-GB"/>
              <a:t>自己 （ziji)</a:t>
            </a:r>
            <a:endParaRPr/>
          </a:p>
        </p:txBody>
      </p:sp>
      <p:pic>
        <p:nvPicPr>
          <p:cNvPr id="235" name="Google Shape;2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100" y="787425"/>
            <a:ext cx="6797451" cy="435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title"/>
          </p:nvPr>
        </p:nvSpPr>
        <p:spPr>
          <a:xfrm>
            <a:off x="471488" y="205383"/>
            <a:ext cx="59151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1" name="Google Shape;241;p40"/>
          <p:cNvSpPr txBox="1"/>
          <p:nvPr>
            <p:ph idx="1" type="body"/>
          </p:nvPr>
        </p:nvSpPr>
        <p:spPr>
          <a:xfrm>
            <a:off x="471488" y="1026914"/>
            <a:ext cx="5915100" cy="24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242" name="Google Shape;242;p40"/>
          <p:cNvPicPr preferRelativeResize="0"/>
          <p:nvPr/>
        </p:nvPicPr>
        <p:blipFill rotWithShape="1">
          <a:blip r:embed="rId3">
            <a:alphaModFix/>
          </a:blip>
          <a:srcRect b="17330" l="9961" r="24412" t="14679"/>
          <a:stretch/>
        </p:blipFill>
        <p:spPr>
          <a:xfrm>
            <a:off x="498764" y="60699"/>
            <a:ext cx="8440401" cy="491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1"/>
          <p:cNvPicPr preferRelativeResize="0"/>
          <p:nvPr/>
        </p:nvPicPr>
        <p:blipFill rotWithShape="1">
          <a:blip r:embed="rId3">
            <a:alphaModFix/>
          </a:blip>
          <a:srcRect b="12263" l="9854" r="24408" t="14082"/>
          <a:stretch/>
        </p:blipFill>
        <p:spPr>
          <a:xfrm>
            <a:off x="520156" y="3227"/>
            <a:ext cx="8034395" cy="506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2"/>
          <p:cNvPicPr preferRelativeResize="0"/>
          <p:nvPr/>
        </p:nvPicPr>
        <p:blipFill rotWithShape="1">
          <a:blip r:embed="rId3">
            <a:alphaModFix/>
          </a:blip>
          <a:srcRect b="8029" l="10283" r="24629" t="14469"/>
          <a:stretch/>
        </p:blipFill>
        <p:spPr>
          <a:xfrm>
            <a:off x="696350" y="-78139"/>
            <a:ext cx="7908720" cy="52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</a:t>
            </a:r>
            <a:endParaRPr/>
          </a:p>
        </p:txBody>
      </p:sp>
      <p:sp>
        <p:nvSpPr>
          <p:cNvPr id="258" name="Google Shape;258;p43"/>
          <p:cNvSpPr txBox="1"/>
          <p:nvPr>
            <p:ph idx="1" type="body"/>
          </p:nvPr>
        </p:nvSpPr>
        <p:spPr>
          <a:xfrm>
            <a:off x="538650" y="1163500"/>
            <a:ext cx="73953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700"/>
              <a:t>Complete the writing of spot the difference</a:t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 (reminder from </a:t>
            </a:r>
            <a:r>
              <a:rPr lang="en-GB"/>
              <a:t>previous lessons)</a:t>
            </a:r>
            <a:endParaRPr/>
          </a:p>
        </p:txBody>
      </p:sp>
      <p:sp>
        <p:nvSpPr>
          <p:cNvPr id="264" name="Google Shape;264;p44"/>
          <p:cNvSpPr txBox="1"/>
          <p:nvPr>
            <p:ph idx="1" type="body"/>
          </p:nvPr>
        </p:nvSpPr>
        <p:spPr>
          <a:xfrm>
            <a:off x="538650" y="1163500"/>
            <a:ext cx="2598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700"/>
              <a:t>Quizlet revision games </a:t>
            </a:r>
            <a:r>
              <a:rPr lang="en-GB" sz="2700"/>
              <a:t>on colours &amp; clothing items</a:t>
            </a:r>
            <a:endParaRPr sz="2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03545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</a:rPr>
              <a:t>Colours: </a:t>
            </a:r>
            <a:r>
              <a:rPr lang="en-GB" u="sng">
                <a:solidFill>
                  <a:schemeClr val="hlink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https://quizlet.com/_84qbw0?x=1jqt&amp;i=ylggh</a:t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03545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</a:rPr>
              <a:t>Clothing items: </a:t>
            </a:r>
            <a:r>
              <a:rPr lang="en-GB" u="sng">
                <a:solidFill>
                  <a:schemeClr val="hlink"/>
                </a:solidFill>
                <a:highlight>
                  <a:srgbClr val="F6F7FB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https://quizlet.com/_8shzuj?x=1jqt&amp;i=ylggh</a:t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3545"/>
              </a:solidFill>
              <a:highlight>
                <a:srgbClr val="F6F7FB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265" name="Google Shape;26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7152" y="1268062"/>
            <a:ext cx="5716850" cy="34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Being able to link colours with clothing items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Spotting differences between 2 similar images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Understanding an old Chinese comics, Old Master Q, and its character 大番薯（dafanshu)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Writing with specific details, including colour + object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06150" y="730250"/>
            <a:ext cx="8536500" cy="5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Homework from last lesson: Colour in &amp; fill in the blanks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vocabulary list or Pleco to help you.</a:t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19" y="1512831"/>
            <a:ext cx="8245535" cy="3526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1454269" y="2546663"/>
            <a:ext cx="8574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的</a:t>
            </a:r>
            <a:endParaRPr sz="2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866213" y="3076988"/>
            <a:ext cx="13317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上衣 shangyi</a:t>
            </a:r>
            <a:endParaRPr sz="15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137775"/>
            <a:ext cx="85206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Q: zhe shi shenme     </a:t>
            </a:r>
            <a:r>
              <a:rPr lang="en-GB"/>
              <a:t>A: zhe  shi          de                     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这   是   什么？      这  是 clour 的 clothing item.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4079"/>
            <a:ext cx="9144002" cy="340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137775"/>
            <a:ext cx="85206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Q: zhe shi shenme     A: zhe  shi          de                     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这   是   什么？      这  是 clour 的 clothing item.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3265"/>
            <a:ext cx="9143998" cy="360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137775"/>
            <a:ext cx="85206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Q: zhe shi shenme     A: zhe  shi          de                     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这   是   什么？      这  是 clour 的 clothing item.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7972"/>
            <a:ext cx="9144001" cy="353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137775" y="0"/>
            <a:ext cx="8848200" cy="15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b="1" lang="en-GB" sz="4100"/>
              <a:t>Spot the difference </a:t>
            </a:r>
            <a:r>
              <a:rPr b="1" lang="en-GB" sz="4100"/>
              <a:t>between left &amp; right</a:t>
            </a:r>
            <a:endParaRPr b="1" sz="4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b="1" lang="en-GB" sz="2600"/>
              <a:t>Zuobian / youbian</a:t>
            </a:r>
            <a:r>
              <a:rPr b="1" lang="en-GB" sz="3900"/>
              <a:t> </a:t>
            </a:r>
            <a:r>
              <a:rPr b="1" lang="en-GB" sz="2900"/>
              <a:t>chuan   dai</a:t>
            </a:r>
            <a:endParaRPr b="1" sz="2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b="1" lang="en-GB" sz="3500"/>
              <a:t>左边  /右边    +</a:t>
            </a:r>
            <a:r>
              <a:rPr b="1" lang="en-GB" sz="3500"/>
              <a:t>穿 / 戴 colour 的</a:t>
            </a:r>
            <a:r>
              <a:rPr b="1" lang="en-GB" sz="3500" u="sng"/>
              <a:t> clothing items</a:t>
            </a:r>
            <a:endParaRPr b="1" sz="3500"/>
          </a:p>
        </p:txBody>
      </p:sp>
      <p:pic>
        <p:nvPicPr>
          <p:cNvPr id="181" name="Google Shape;181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8950"/>
          <a:stretch/>
        </p:blipFill>
        <p:spPr>
          <a:xfrm>
            <a:off x="1959300" y="1533296"/>
            <a:ext cx="5483100" cy="46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 txBox="1"/>
          <p:nvPr/>
        </p:nvSpPr>
        <p:spPr>
          <a:xfrm>
            <a:off x="0" y="2376700"/>
            <a:ext cx="1959300" cy="201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Zuobian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左边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7225400" y="2376700"/>
            <a:ext cx="2051400" cy="220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Youbian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右边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183699" y="229625"/>
            <a:ext cx="7125600" cy="5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老</a:t>
            </a:r>
            <a:r>
              <a:rPr lang="en-GB"/>
              <a:t>夫子 </a:t>
            </a:r>
            <a:r>
              <a:rPr lang="en-GB"/>
              <a:t>laofuzi </a:t>
            </a:r>
            <a:r>
              <a:rPr lang="en-GB"/>
              <a:t>comics Old Master Q</a:t>
            </a:r>
            <a:endParaRPr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5900867" y="1593816"/>
            <a:ext cx="3054300" cy="285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500"/>
              <a:t>大番薯 dafanshu</a:t>
            </a:r>
            <a:endParaRPr sz="2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500"/>
              <a:t>Big Kumara</a:t>
            </a:r>
            <a:endParaRPr sz="25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3"/>
          <p:cNvSpPr txBox="1"/>
          <p:nvPr/>
        </p:nvSpPr>
        <p:spPr>
          <a:xfrm>
            <a:off x="1302743" y="4453400"/>
            <a:ext cx="65808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https://www.oldmasterq.com/</a:t>
            </a:r>
            <a:endParaRPr sz="2100"/>
          </a:p>
        </p:txBody>
      </p:sp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759" y="1075928"/>
            <a:ext cx="5373210" cy="3377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33"/>
          <p:cNvCxnSpPr/>
          <p:nvPr/>
        </p:nvCxnSpPr>
        <p:spPr>
          <a:xfrm>
            <a:off x="1136766" y="3907768"/>
            <a:ext cx="962700" cy="71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33"/>
          <p:cNvCxnSpPr/>
          <p:nvPr/>
        </p:nvCxnSpPr>
        <p:spPr>
          <a:xfrm flipH="1">
            <a:off x="1170128" y="3839412"/>
            <a:ext cx="829800" cy="71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255150" y="301625"/>
            <a:ext cx="8633700" cy="530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Teacher guided </a:t>
            </a:r>
            <a:r>
              <a:rPr lang="en-GB" sz="2800"/>
              <a:t>老师教 （laoshi jiao)</a:t>
            </a:r>
            <a:r>
              <a:rPr lang="en-GB" sz="2800"/>
              <a:t>: Write down 3 differences</a:t>
            </a:r>
            <a:endParaRPr sz="2800"/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 b="36301" l="0" r="0" t="0"/>
          <a:stretch/>
        </p:blipFill>
        <p:spPr>
          <a:xfrm>
            <a:off x="949075" y="832025"/>
            <a:ext cx="7369451" cy="1091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p34"/>
          <p:cNvGraphicFramePr/>
          <p:nvPr/>
        </p:nvGraphicFramePr>
        <p:xfrm>
          <a:off x="837763" y="2033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{B209F3E1-3140-4BF6-A4CF-60B0B76CEC04}</a:tableStyleId>
              </a:tblPr>
              <a:tblGrid>
                <a:gridCol w="2069775"/>
                <a:gridCol w="3128550"/>
                <a:gridCol w="2393750"/>
              </a:tblGrid>
              <a:tr h="715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Characters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左</a:t>
                      </a:r>
                      <a:r>
                        <a:rPr lang="en-GB"/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zuǒ</a:t>
                      </a:r>
                      <a:r>
                        <a:rPr lang="en-GB"/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边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bian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右</a:t>
                      </a:r>
                      <a:r>
                        <a:rPr lang="en-GB"/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yòu</a:t>
                      </a:r>
                      <a:r>
                        <a:rPr lang="en-GB"/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边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bian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小</a:t>
                      </a:r>
                      <a:r>
                        <a:rPr lang="en-GB"/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xiǎo</a:t>
                      </a:r>
                      <a:r>
                        <a:rPr lang="en-GB"/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黄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huáng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人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rén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GB"/>
                        <a:t> </a:t>
                      </a:r>
                      <a:endParaRPr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和</a:t>
                      </a:r>
                      <a:r>
                        <a:rPr lang="en-GB"/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hé</a:t>
                      </a:r>
                      <a:r>
                        <a:rPr lang="en-GB"/>
                        <a:t>) </a:t>
                      </a:r>
                      <a:endParaRPr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大</a:t>
                      </a:r>
                      <a:r>
                        <a:rPr lang="en-GB"/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dà</a:t>
                      </a:r>
                      <a:r>
                        <a:rPr lang="en-GB"/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番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fān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薯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shǔ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06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·</a:t>
                      </a:r>
                      <a:r>
                        <a:rPr lang="en-GB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戴</a:t>
                      </a:r>
                      <a:r>
                        <a:rPr lang="en-GB"/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dài</a:t>
                      </a:r>
                      <a:r>
                        <a:rPr lang="en-GB"/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大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dà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眼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yǎn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镜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jì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ng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8600" lvl="0" marL="406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·</a:t>
                      </a:r>
                      <a:r>
                        <a:rPr lang="en-GB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en-GB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06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·</a:t>
                      </a:r>
                      <a:r>
                        <a:rPr lang="en-GB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戴</a:t>
                      </a:r>
                      <a:r>
                        <a:rPr lang="en-GB"/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dài</a:t>
                      </a:r>
                      <a:r>
                        <a:rPr lang="en-GB"/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小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xiǎo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眼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yǎn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GB">
                          <a:latin typeface="SimSun"/>
                          <a:ea typeface="SimSun"/>
                          <a:cs typeface="SimSun"/>
                          <a:sym typeface="SimSun"/>
                        </a:rPr>
                        <a:t>镜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GB" sz="1200">
                          <a:latin typeface="SimSun"/>
                          <a:ea typeface="SimSun"/>
                          <a:cs typeface="SimSun"/>
                          <a:sym typeface="SimSun"/>
                        </a:rPr>
                        <a:t>jìng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28600" lvl="0" marL="406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·</a:t>
                      </a:r>
                      <a:r>
                        <a:rPr lang="en-GB"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en-GB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