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j7EqpzgqPZMimjE6KrFEh3qW0r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7C57992-A9FE-4009-8D05-9D7863E8185B}">
  <a:tblStyle styleId="{37C57992-A9FE-4009-8D05-9D7863E8185B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9abebf412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9abebf412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9df06768a7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9df06768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9cd137fe2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9cd137fe2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1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2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22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2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3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4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24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2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5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5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25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2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6"/>
          <p:cNvSpPr txBox="1"/>
          <p:nvPr>
            <p:ph idx="1" type="body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7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oogle Shape;36;p14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7" name="Google Shape;37;p14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8" name="Google Shape;38;p14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9" name="Google Shape;39;p14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40" name="Google Shape;40;p14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41" name="Google Shape;41;p14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14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3C9E">
                <a:alpha val="49803"/>
              </a:srgbClr>
            </a:solidFill>
            <a:ln>
              <a:noFill/>
            </a:ln>
          </p:spPr>
        </p:sp>
        <p:sp>
          <p:nvSpPr>
            <p:cNvPr id="43" name="Google Shape;43;p14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EA3C9E">
                <a:alpha val="69803"/>
              </a:srgbClr>
            </a:solidFill>
            <a:ln>
              <a:noFill/>
            </a:ln>
          </p:spPr>
        </p:sp>
        <p:sp>
          <p:nvSpPr>
            <p:cNvPr id="44" name="Google Shape;44;p14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126C">
                <a:alpha val="80000"/>
              </a:srgbClr>
            </a:solidFill>
            <a:ln>
              <a:noFill/>
            </a:ln>
          </p:spPr>
        </p:sp>
        <p:sp>
          <p:nvSpPr>
            <p:cNvPr id="45" name="Google Shape;45;p14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B2126C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14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rgbClr val="EA3C9E">
                <a:alpha val="6980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14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5400"/>
              <a:buFont typeface="Trebuchet MS"/>
              <a:buNone/>
              <a:defRPr sz="5400">
                <a:solidFill>
                  <a:srgbClr val="EA3C9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9" name="Google Shape;49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6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0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1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1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3C9E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1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EA3C9E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126C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1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B2126C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rgbClr val="EA3C9E">
                <a:alpha val="69803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youtube.com/watch?v=O6zqo-W2dzQ" TargetMode="External"/><Relationship Id="rId4" Type="http://schemas.openxmlformats.org/officeDocument/2006/relationships/image" Target="../media/image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quizlet.com/_8shzuj?x=1qqt&amp;i=ylggh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</a:pPr>
            <a:r>
              <a:rPr lang="en-US"/>
              <a:t>Shopping – Lesson 1 Clothing items</a:t>
            </a:r>
            <a:endParaRPr/>
          </a:p>
        </p:txBody>
      </p:sp>
      <p:sp>
        <p:nvSpPr>
          <p:cNvPr id="144" name="Google Shape;144;p1"/>
          <p:cNvSpPr txBox="1"/>
          <p:nvPr>
            <p:ph idx="1" type="body"/>
          </p:nvPr>
        </p:nvSpPr>
        <p:spPr>
          <a:xfrm>
            <a:off x="677334" y="1546440"/>
            <a:ext cx="10219266" cy="4835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en-US" sz="3600"/>
              <a:t>Learning objectives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80"/>
              <a:buChar char="►"/>
            </a:pPr>
            <a:r>
              <a:rPr lang="en-US" sz="3600"/>
              <a:t>Being familiar with clothing items &amp; accessories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80"/>
              <a:buChar char="►"/>
            </a:pPr>
            <a:r>
              <a:rPr lang="en-US" sz="3600"/>
              <a:t>Using the correct verb to indicate wearing a clothing item or accessory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60"/>
              <a:buChar char="►"/>
            </a:pPr>
            <a:r>
              <a:rPr lang="en-US" sz="3200"/>
              <a:t>穿chuan + clothing item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60"/>
              <a:buChar char="►"/>
            </a:pPr>
            <a:r>
              <a:rPr lang="en-US" sz="3200"/>
              <a:t>戴 dai + accessory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80"/>
              <a:buChar char="►"/>
            </a:pPr>
            <a:r>
              <a:rPr lang="en-US" sz="3600"/>
              <a:t>Understanding of Ancient Chinese clothing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9abebf4129_0_0"/>
          <p:cNvSpPr txBox="1"/>
          <p:nvPr>
            <p:ph type="title"/>
          </p:nvPr>
        </p:nvSpPr>
        <p:spPr>
          <a:xfrm>
            <a:off x="326575" y="609600"/>
            <a:ext cx="2581200" cy="561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</a:t>
            </a:r>
            <a:r>
              <a:rPr lang="en-US"/>
              <a:t>character/ </a:t>
            </a:r>
            <a:r>
              <a:rPr lang="en-US"/>
              <a:t>radical did you see in many clothing items? e.g. </a:t>
            </a:r>
            <a:r>
              <a:rPr lang="en-US"/>
              <a:t>袜子，上衣，毛衣</a:t>
            </a:r>
            <a:r>
              <a:rPr lang="en-US"/>
              <a:t> </a:t>
            </a:r>
            <a:endParaRPr/>
          </a:p>
        </p:txBody>
      </p:sp>
      <p:pic>
        <p:nvPicPr>
          <p:cNvPr descr="衣 depicts an ancient Chinese gown, such gown is simplified into few lines which represent the collar, its overlapping parts and the sleeves." id="203" name="Google Shape;203;g9abebf4129_0_0" title="The Story of Chinese Character : 衣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07851" y="0"/>
            <a:ext cx="9284150" cy="696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9"/>
          <p:cNvSpPr txBox="1"/>
          <p:nvPr>
            <p:ph type="title"/>
          </p:nvPr>
        </p:nvSpPr>
        <p:spPr>
          <a:xfrm>
            <a:off x="841941" y="381000"/>
            <a:ext cx="10508117" cy="60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Trebuchet MS"/>
              <a:buNone/>
            </a:pPr>
            <a:r>
              <a:rPr lang="en-US" sz="3240">
                <a:solidFill>
                  <a:schemeClr val="dk1"/>
                </a:solidFill>
              </a:rPr>
              <a:t>Ancient Chinese Fashion: </a:t>
            </a:r>
            <a:br>
              <a:rPr lang="en-US" sz="3240">
                <a:solidFill>
                  <a:schemeClr val="dk1"/>
                </a:solidFill>
              </a:rPr>
            </a:br>
            <a:r>
              <a:rPr lang="en-US" sz="3240">
                <a:solidFill>
                  <a:schemeClr val="dk1"/>
                </a:solidFill>
              </a:rPr>
              <a:t>Did men really wear skirts in China?</a:t>
            </a:r>
            <a:endParaRPr/>
          </a:p>
        </p:txBody>
      </p:sp>
      <p:pic>
        <p:nvPicPr>
          <p:cNvPr id="209" name="Google Shape;209;p9" title="Chinese Fashion Through the Dynasties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9895" y="1544102"/>
            <a:ext cx="9447655" cy="5313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</a:pPr>
            <a:r>
              <a:rPr lang="en-US"/>
              <a:t>Reflection</a:t>
            </a:r>
            <a:endParaRPr/>
          </a:p>
        </p:txBody>
      </p:sp>
      <p:sp>
        <p:nvSpPr>
          <p:cNvPr id="215" name="Google Shape;215;p10"/>
          <p:cNvSpPr txBox="1"/>
          <p:nvPr>
            <p:ph idx="1" type="body"/>
          </p:nvPr>
        </p:nvSpPr>
        <p:spPr>
          <a:xfrm>
            <a:off x="677334" y="1743741"/>
            <a:ext cx="10795196" cy="429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Font typeface="Trebuchet MS"/>
              <a:buAutoNum type="arabicPeriod"/>
            </a:pPr>
            <a:r>
              <a:rPr lang="en-US" sz="3600"/>
              <a:t>Why did men wear skirts in Ancient China?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80"/>
              <a:buFont typeface="Trebuchet MS"/>
              <a:buAutoNum type="arabicPeriod"/>
            </a:pPr>
            <a:r>
              <a:rPr lang="en-US" sz="3600"/>
              <a:t>What’s your first impression of knowing that men wore skirts in Ancient China? Why?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80"/>
              <a:buFont typeface="Trebuchet MS"/>
              <a:buAutoNum type="arabicPeriod"/>
            </a:pPr>
            <a:r>
              <a:rPr lang="en-US" sz="3600"/>
              <a:t>What dynasties &amp; relevant clothing items can you remember?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80"/>
              <a:buFont typeface="Trebuchet MS"/>
              <a:buAutoNum type="arabicPeriod"/>
            </a:pPr>
            <a:r>
              <a:rPr lang="en-US" sz="3600"/>
              <a:t>What colours are dominant in Ancient Chinese clothes?</a:t>
            </a:r>
            <a:endParaRPr sz="3600"/>
          </a:p>
          <a:p>
            <a:pPr indent="-38862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600"/>
              <a:buAutoNum type="arabicPeriod"/>
            </a:pPr>
            <a:r>
              <a:rPr lang="en-US" sz="3600"/>
              <a:t>On what </a:t>
            </a:r>
            <a:r>
              <a:rPr lang="en-US" sz="3600"/>
              <a:t>occasions</a:t>
            </a:r>
            <a:r>
              <a:rPr lang="en-US" sz="3600"/>
              <a:t>, would Chinese people wear traditional style of clothes?</a:t>
            </a:r>
            <a:endParaRPr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9df06768a7_0_0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Homework</a:t>
            </a:r>
            <a:endParaRPr/>
          </a:p>
        </p:txBody>
      </p:sp>
      <p:sp>
        <p:nvSpPr>
          <p:cNvPr id="221" name="Google Shape;221;g9df06768a7_0_0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900"/>
              <a:t>Quizlet / Education Perfect vocabulary list</a:t>
            </a:r>
            <a:endParaRPr sz="29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</a:pPr>
            <a:r>
              <a:rPr lang="en-US"/>
              <a:t>Education Perfect Vocabulary List</a:t>
            </a:r>
            <a:endParaRPr/>
          </a:p>
        </p:txBody>
      </p:sp>
      <p:pic>
        <p:nvPicPr>
          <p:cNvPr id="150" name="Google Shape;150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2816" y="1270000"/>
            <a:ext cx="11271850" cy="53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52" y="920088"/>
            <a:ext cx="12092348" cy="4417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"/>
          <p:cNvSpPr txBox="1"/>
          <p:nvPr>
            <p:ph type="title"/>
          </p:nvPr>
        </p:nvSpPr>
        <p:spPr>
          <a:xfrm>
            <a:off x="304800" y="247646"/>
            <a:ext cx="7362825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240"/>
              <a:buFont typeface="Trebuchet MS"/>
              <a:buNone/>
            </a:pPr>
            <a:r>
              <a:rPr lang="en-US" sz="3240"/>
              <a:t>Bingo in Chinese</a:t>
            </a:r>
            <a:br>
              <a:rPr lang="en-US" sz="3240"/>
            </a:br>
            <a:r>
              <a:rPr lang="en-US" sz="2430">
                <a:solidFill>
                  <a:schemeClr val="dk1"/>
                </a:solidFill>
              </a:rPr>
              <a:t>Randomly</a:t>
            </a:r>
            <a:r>
              <a:rPr lang="en-US" sz="2430"/>
              <a:t> </a:t>
            </a:r>
            <a:r>
              <a:rPr lang="en-US" sz="2430">
                <a:solidFill>
                  <a:schemeClr val="dk1"/>
                </a:solidFill>
              </a:rPr>
              <a:t>fill in the blanks with clothing item vocabulary. </a:t>
            </a:r>
            <a:br>
              <a:rPr lang="en-US" sz="2430">
                <a:solidFill>
                  <a:schemeClr val="dk1"/>
                </a:solidFill>
              </a:rPr>
            </a:br>
            <a:r>
              <a:rPr lang="en-US" sz="2430">
                <a:solidFill>
                  <a:schemeClr val="dk1"/>
                </a:solidFill>
              </a:rPr>
              <a:t>Link 3 objects to form a line. Make 3 lines to win. </a:t>
            </a:r>
            <a:br>
              <a:rPr lang="en-US" sz="2430">
                <a:solidFill>
                  <a:schemeClr val="dk1"/>
                </a:solidFill>
              </a:rPr>
            </a:br>
            <a:r>
              <a:rPr lang="en-US" sz="2430">
                <a:solidFill>
                  <a:schemeClr val="dk1"/>
                </a:solidFill>
              </a:rPr>
              <a:t>You should use as many Chinese board game phrases as you can.</a:t>
            </a:r>
            <a:br>
              <a:rPr lang="en-US" sz="2430">
                <a:solidFill>
                  <a:schemeClr val="dk1"/>
                </a:solidFill>
              </a:rPr>
            </a:br>
            <a:r>
              <a:rPr lang="en-US" sz="2430">
                <a:solidFill>
                  <a:schemeClr val="dk1"/>
                </a:solidFill>
              </a:rPr>
              <a:t>Teacher can nominate a student to call the vocabulary.</a:t>
            </a:r>
            <a:br>
              <a:rPr lang="en-US" sz="2430">
                <a:solidFill>
                  <a:schemeClr val="dk1"/>
                </a:solidFill>
              </a:rPr>
            </a:br>
            <a:endParaRPr sz="3240">
              <a:solidFill>
                <a:schemeClr val="dk1"/>
              </a:solidFill>
            </a:endParaRPr>
          </a:p>
        </p:txBody>
      </p:sp>
      <p:graphicFrame>
        <p:nvGraphicFramePr>
          <p:cNvPr id="161" name="Google Shape;161;p4"/>
          <p:cNvGraphicFramePr/>
          <p:nvPr/>
        </p:nvGraphicFramePr>
        <p:xfrm>
          <a:off x="1752600" y="331851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{37C57992-A9FE-4009-8D05-9D7863E8185B}</a:tableStyleId>
              </a:tblPr>
              <a:tblGrid>
                <a:gridCol w="1489075"/>
                <a:gridCol w="1489075"/>
                <a:gridCol w="1489075"/>
              </a:tblGrid>
              <a:tr h="883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148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148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162" name="Google Shape;162;p4"/>
          <p:cNvPicPr preferRelativeResize="0"/>
          <p:nvPr/>
        </p:nvPicPr>
        <p:blipFill rotWithShape="1">
          <a:blip r:embed="rId3">
            <a:alphaModFix/>
          </a:blip>
          <a:srcRect b="753" l="-854" r="55123" t="-754"/>
          <a:stretch/>
        </p:blipFill>
        <p:spPr>
          <a:xfrm>
            <a:off x="7829550" y="1643193"/>
            <a:ext cx="3888340" cy="4811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9cd137fe29_0_0"/>
          <p:cNvSpPr txBox="1"/>
          <p:nvPr>
            <p:ph type="title"/>
          </p:nvPr>
        </p:nvSpPr>
        <p:spPr>
          <a:xfrm>
            <a:off x="677325" y="609600"/>
            <a:ext cx="7877400" cy="80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Board game expressions </a:t>
            </a:r>
            <a:endParaRPr/>
          </a:p>
        </p:txBody>
      </p:sp>
      <p:pic>
        <p:nvPicPr>
          <p:cNvPr id="168" name="Google Shape;168;g9cd137fe29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3224" y="1409700"/>
            <a:ext cx="7351580" cy="5445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g9cd137fe29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554731" y="2995975"/>
            <a:ext cx="2895600" cy="250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"/>
          <p:cNvSpPr txBox="1"/>
          <p:nvPr>
            <p:ph type="title"/>
          </p:nvPr>
        </p:nvSpPr>
        <p:spPr>
          <a:xfrm>
            <a:off x="677334" y="609600"/>
            <a:ext cx="10085916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</a:pPr>
            <a:r>
              <a:rPr lang="en-US">
                <a:solidFill>
                  <a:schemeClr val="dk1"/>
                </a:solidFill>
              </a:rPr>
              <a:t>Winter Clothing Items &amp; Accessories:</a:t>
            </a:r>
            <a:br>
              <a:rPr lang="en-US"/>
            </a:br>
            <a:endParaRPr/>
          </a:p>
        </p:txBody>
      </p:sp>
      <p:graphicFrame>
        <p:nvGraphicFramePr>
          <p:cNvPr id="175" name="Google Shape;175;p5"/>
          <p:cNvGraphicFramePr/>
          <p:nvPr/>
        </p:nvGraphicFramePr>
        <p:xfrm>
          <a:off x="1193019" y="24568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{37C57992-A9FE-4009-8D05-9D7863E8185B}</a:tableStyleId>
              </a:tblPr>
              <a:tblGrid>
                <a:gridCol w="1508400"/>
                <a:gridCol w="1508400"/>
                <a:gridCol w="1508400"/>
              </a:tblGrid>
              <a:tr h="61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61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61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176" name="Google Shape;176;p5"/>
          <p:cNvPicPr preferRelativeResize="0"/>
          <p:nvPr/>
        </p:nvPicPr>
        <p:blipFill rotWithShape="1">
          <a:blip r:embed="rId3">
            <a:alphaModFix/>
          </a:blip>
          <a:srcRect b="753" l="-854" r="55123" t="-754"/>
          <a:stretch/>
        </p:blipFill>
        <p:spPr>
          <a:xfrm>
            <a:off x="7144438" y="1733745"/>
            <a:ext cx="4259127" cy="526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"/>
          <p:cNvSpPr txBox="1"/>
          <p:nvPr>
            <p:ph type="title"/>
          </p:nvPr>
        </p:nvSpPr>
        <p:spPr>
          <a:xfrm>
            <a:off x="677334" y="609600"/>
            <a:ext cx="10085916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</a:pPr>
            <a:r>
              <a:rPr lang="en-US">
                <a:solidFill>
                  <a:schemeClr val="dk1"/>
                </a:solidFill>
              </a:rPr>
              <a:t>Summer clothing items &amp; accessories:</a:t>
            </a:r>
            <a:br>
              <a:rPr lang="en-US"/>
            </a:br>
            <a:endParaRPr/>
          </a:p>
        </p:txBody>
      </p:sp>
      <p:graphicFrame>
        <p:nvGraphicFramePr>
          <p:cNvPr id="182" name="Google Shape;182;p6"/>
          <p:cNvGraphicFramePr/>
          <p:nvPr/>
        </p:nvGraphicFramePr>
        <p:xfrm>
          <a:off x="1193019" y="24568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{37C57992-A9FE-4009-8D05-9D7863E8185B}</a:tableStyleId>
              </a:tblPr>
              <a:tblGrid>
                <a:gridCol w="1508400"/>
                <a:gridCol w="1508400"/>
                <a:gridCol w="1508400"/>
              </a:tblGrid>
              <a:tr h="61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61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61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183" name="Google Shape;183;p6"/>
          <p:cNvPicPr preferRelativeResize="0"/>
          <p:nvPr/>
        </p:nvPicPr>
        <p:blipFill rotWithShape="1">
          <a:blip r:embed="rId3">
            <a:alphaModFix/>
          </a:blip>
          <a:srcRect b="753" l="-854" r="55123" t="-754"/>
          <a:stretch/>
        </p:blipFill>
        <p:spPr>
          <a:xfrm>
            <a:off x="7144438" y="1733745"/>
            <a:ext cx="4259127" cy="526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</a:pPr>
            <a:r>
              <a:rPr lang="en-US"/>
              <a:t>Quizlet</a:t>
            </a:r>
            <a:endParaRPr/>
          </a:p>
        </p:txBody>
      </p:sp>
      <p:sp>
        <p:nvSpPr>
          <p:cNvPr id="189" name="Google Shape;189;p7"/>
          <p:cNvSpPr txBox="1"/>
          <p:nvPr>
            <p:ph idx="1" type="body"/>
          </p:nvPr>
        </p:nvSpPr>
        <p:spPr>
          <a:xfrm>
            <a:off x="677334" y="1424763"/>
            <a:ext cx="3139754" cy="4616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560"/>
              <a:buNone/>
            </a:pPr>
            <a:r>
              <a:rPr b="0" i="0" lang="en-US" sz="3200">
                <a:solidFill>
                  <a:srgbClr val="303545"/>
                </a:solidFill>
                <a:latin typeface="Arial"/>
                <a:ea typeface="Arial"/>
                <a:cs typeface="Arial"/>
                <a:sym typeface="Arial"/>
              </a:rPr>
              <a:t>Play Quizlet Live in Teams in class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560"/>
              <a:buChar char="►"/>
            </a:pPr>
            <a:r>
              <a:rPr b="0" i="0" lang="en-US" sz="3200" u="sng">
                <a:solidFill>
                  <a:srgbClr val="303545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https://quizlet.com/_8shzuj?x=1qqt&amp;i=ylggh</a:t>
            </a:r>
            <a:endParaRPr b="0" i="0" sz="3200">
              <a:solidFill>
                <a:srgbClr val="30354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560"/>
              <a:buChar char="►"/>
            </a:pPr>
            <a:r>
              <a:rPr lang="en-US" sz="3200">
                <a:solidFill>
                  <a:srgbClr val="303545"/>
                </a:solidFill>
                <a:latin typeface="Arial"/>
                <a:ea typeface="Arial"/>
                <a:cs typeface="Arial"/>
                <a:sym typeface="Arial"/>
              </a:rPr>
              <a:t>Revision games (extension)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pic>
        <p:nvPicPr>
          <p:cNvPr id="190" name="Google Shape;19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44672" y="909701"/>
            <a:ext cx="8347328" cy="56467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"/>
          <p:cNvSpPr txBox="1"/>
          <p:nvPr>
            <p:ph type="title"/>
          </p:nvPr>
        </p:nvSpPr>
        <p:spPr>
          <a:xfrm>
            <a:off x="677334" y="609600"/>
            <a:ext cx="12276667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240"/>
              <a:buFont typeface="Trebuchet MS"/>
              <a:buNone/>
            </a:pPr>
            <a:r>
              <a:rPr lang="en-US" sz="3240"/>
              <a:t>To wear: 穿 chuan vs 戴 dai</a:t>
            </a:r>
            <a:br>
              <a:rPr lang="en-US" sz="3240"/>
            </a:br>
            <a:r>
              <a:rPr lang="en-US" sz="3240">
                <a:solidFill>
                  <a:schemeClr val="dk1"/>
                </a:solidFill>
              </a:rPr>
              <a:t>穿 + clothing items, socks &amp; shoes</a:t>
            </a:r>
            <a:br>
              <a:rPr lang="en-US" sz="3240">
                <a:solidFill>
                  <a:schemeClr val="dk1"/>
                </a:solidFill>
              </a:rPr>
            </a:br>
            <a:r>
              <a:rPr lang="en-US" sz="3240">
                <a:solidFill>
                  <a:schemeClr val="dk1"/>
                </a:solidFill>
              </a:rPr>
              <a:t>戴 + accessories</a:t>
            </a:r>
            <a:br>
              <a:rPr lang="en-US" sz="3240">
                <a:solidFill>
                  <a:schemeClr val="dk1"/>
                </a:solidFill>
              </a:rPr>
            </a:br>
            <a:r>
              <a:rPr lang="en-US" sz="2430">
                <a:solidFill>
                  <a:schemeClr val="dk1"/>
                </a:solidFill>
              </a:rPr>
              <a:t>Which verb is correct for the following clothing items? Circle the correct verb.</a:t>
            </a:r>
            <a:br>
              <a:rPr lang="en-US" sz="2430">
                <a:solidFill>
                  <a:schemeClr val="dk1"/>
                </a:solidFill>
              </a:rPr>
            </a:br>
            <a:br>
              <a:rPr lang="en-US" sz="2430">
                <a:solidFill>
                  <a:schemeClr val="dk1"/>
                </a:solidFill>
              </a:rPr>
            </a:br>
            <a:endParaRPr sz="3240">
              <a:solidFill>
                <a:schemeClr val="dk1"/>
              </a:solidFill>
            </a:endParaRPr>
          </a:p>
        </p:txBody>
      </p:sp>
      <p:pic>
        <p:nvPicPr>
          <p:cNvPr id="196" name="Google Shape;196;p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3883" l="0" r="0" t="0"/>
          <a:stretch/>
        </p:blipFill>
        <p:spPr>
          <a:xfrm>
            <a:off x="1197918" y="2741615"/>
            <a:ext cx="3214593" cy="3701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8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12378" y="2614023"/>
            <a:ext cx="3134225" cy="4116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2016-08-28T21:40:46Z</dcterms:created>
  <dc:creator>Dr. Ai-Hsin Ho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0x0101005D71A2B9A7CE824491A29839E346EDBF</vt:lpwstr>
  </property>
</Properties>
</file>